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29"/>
  </p:notesMasterIdLst>
  <p:sldIdLst>
    <p:sldId id="256" r:id="rId3"/>
    <p:sldId id="265" r:id="rId4"/>
    <p:sldId id="321" r:id="rId5"/>
    <p:sldId id="314" r:id="rId6"/>
    <p:sldId id="322" r:id="rId7"/>
    <p:sldId id="316" r:id="rId8"/>
    <p:sldId id="298" r:id="rId9"/>
    <p:sldId id="299" r:id="rId10"/>
    <p:sldId id="324" r:id="rId11"/>
    <p:sldId id="267" r:id="rId12"/>
    <p:sldId id="268" r:id="rId13"/>
    <p:sldId id="269" r:id="rId14"/>
    <p:sldId id="289" r:id="rId15"/>
    <p:sldId id="309" r:id="rId16"/>
    <p:sldId id="274" r:id="rId17"/>
    <p:sldId id="272" r:id="rId18"/>
    <p:sldId id="330" r:id="rId19"/>
    <p:sldId id="290" r:id="rId20"/>
    <p:sldId id="276" r:id="rId21"/>
    <p:sldId id="331" r:id="rId22"/>
    <p:sldId id="291" r:id="rId23"/>
    <p:sldId id="329" r:id="rId24"/>
    <p:sldId id="292" r:id="rId25"/>
    <p:sldId id="327" r:id="rId26"/>
    <p:sldId id="279" r:id="rId27"/>
    <p:sldId id="293" r:id="rId28"/>
  </p:sldIdLst>
  <p:sldSz cx="9144000" cy="5143500" type="screen16x9"/>
  <p:notesSz cx="6858000" cy="9144000"/>
  <p:embeddedFontLst>
    <p:embeddedFont>
      <p:font typeface="Barlow" panose="020B0604020202020204" charset="0"/>
      <p:regular r:id="rId30"/>
      <p:bold r:id="rId31"/>
      <p:italic r:id="rId32"/>
      <p:boldItalic r:id="rId33"/>
    </p:embeddedFont>
    <p:embeddedFont>
      <p:font typeface="Barlow Light" panose="020B0604020202020204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Miriam Libre" panose="020B0604020202020204" charset="-79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ari, Muchigi" initials="KM" lastIdx="15" clrIdx="0">
    <p:extLst>
      <p:ext uri="{19B8F6BF-5375-455C-9EA6-DF929625EA0E}">
        <p15:presenceInfo xmlns:p15="http://schemas.microsoft.com/office/powerpoint/2012/main" userId="S::mkimari@smu.edu::b5e27da4-7c14-4541-9bad-a35bc8fad2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1978BD-D8B9-4083-B8A4-A67A89B9BC32}">
  <a:tblStyle styleId="{0B1978BD-D8B9-4083-B8A4-A67A89B9BC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57" autoAdjust="0"/>
  </p:normalViewPr>
  <p:slideViewPr>
    <p:cSldViewPr snapToGrid="0">
      <p:cViewPr varScale="1">
        <p:scale>
          <a:sx n="143" d="100"/>
          <a:sy n="143" d="100"/>
        </p:scale>
        <p:origin x="12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5T18:13:10.266" idx="15">
    <p:pos x="10" y="10"/>
    <p:text>Remove context
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31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305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FCBD8A8D-7D63-44FB-BC09-0D3E469CAC8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54AE06D3-1271-4E9C-BEE9-BB1E83ECD86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23BD9350-E841-4398-964D-AE4A506D987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FCFE80C-8088-4C2A-A4A4-D12EF449E6DA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141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E5E0A872-410D-44A8-91EC-1533F7D8610B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FCF1B6FB-B837-4CDD-B3A9-9B3BD01A4BA1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6673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84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884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70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794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370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991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837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D3007377-CAC2-47E7-ACD4-0DA464C2FA6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FD18EBBB-3B4E-4C16-97D0-411804C23047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610C9B22-7669-449D-B486-696567583BF2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2C7109A6-D2F4-4B86-A987-5EF68903164F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57F00F21-7A31-4E6E-AC3F-0DB7E27F580C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0E8A4D1-F954-4A68-899E-E20F28A064FD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972134-4F15-4231-8DEE-F70A1AD7F05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9722-848D-4B82-BA4B-DE812FD8C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49430-A3AC-4014-9DF4-BBB8C85A03A4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9E0DF2A-0FDB-49BB-812A-1D9B10CA11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9391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C26-0B6C-4155-9BD0-AB83CA799D8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59E170F-3947-4EBD-BAAD-B7C41AC015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02876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5156-57C4-4EAE-8EDB-EC02E509D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33CC6-6D5C-4E8D-8C88-DF65AA3F7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EE303-7C1F-4E80-ADCB-4C26009A7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E2EF2-1DCB-4F65-9FC5-8A870A616D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5C5BAE5-B4C1-411A-802A-1474B46190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03131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D87E-2971-451A-81FF-B0895B85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089D9-1606-4510-8AD9-335F608D4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C3167-68E4-495F-9E19-8BFF7F81E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7B1F31-68C0-410B-84B0-7E4560909F8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86FBD98-03BD-4F9E-9D60-6475543E3A6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13827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99575-4A83-4EF4-8787-1F7F02D47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76842-EF85-46CE-B1FE-1A80B451A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90088-9B05-4D59-AF38-D92598E14B3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416F6B-64DA-4AB1-869F-09B46D46F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547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2BA0A-FB5B-4A36-99F2-EA2B343319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C3511-8B61-4965-894C-E396ACBC3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4069D-F1AD-49BD-AB57-85EA7CE4F43A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A7A09E6-D09F-4E9E-96A0-9E80E31790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5274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04B4-D151-4EFB-874B-7DC9A4E23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46D8-6AEB-4BF3-8BC0-784F6B686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7886700" cy="15541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F6376-A8BC-4A8A-9793-1AD83B4FF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3076575"/>
            <a:ext cx="7886700" cy="15557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9582B-6D42-4C8F-99FC-673B4F3E3CF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807450" y="2208213"/>
            <a:ext cx="334963" cy="725487"/>
          </a:xfrm>
        </p:spPr>
        <p:txBody>
          <a:bodyPr/>
          <a:lstStyle>
            <a:lvl1pPr>
              <a:defRPr/>
            </a:lvl1pPr>
          </a:lstStyle>
          <a:p>
            <a:fld id="{E2E9246F-A821-4EFA-977D-2BAA107D56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5270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B646-8BA9-4513-AB78-210D87488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CCF8E-A888-4E6E-B9CC-8354E78AFC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6DDA5-5BAD-4836-A943-A9271BEAD25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F56E3A5-9AFF-4D82-A554-1E830E2C7B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48938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D74-3528-4853-A791-85879FC8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D584D-64F0-40E9-A378-B01CADA06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43C1F-0BC9-4B81-B2AD-17C9CE107F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86F2C57-E556-4213-A139-0D7643C182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90150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6E91-1AB0-4DC8-AEA6-D76A3FB5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60D48-227E-4F4B-8651-460FA4C81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B640B-18C2-4C02-9E1A-657B2F182A3D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E59E28F-B641-4AFA-B75D-345FA102DE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15641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701E-F946-4861-84C8-223D6DFFC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7CCC3-F25F-437B-BFFB-840F70600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607D8-2B3A-49A8-A63A-89961580A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5B44-E6F9-45F7-9B4F-D94EA3A7DDE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FB87584-CC18-448E-AE18-89B8B358D1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3045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3CE05-E7E4-4E58-9AB3-55FDA96EC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1A1DC-A65F-44E5-AA09-305056AE3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648273-CD56-4D38-81EF-EAF760C0A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FB192-ECCC-4584-9A2B-86E3E2708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DF076-CA90-4D51-B097-50774A98A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C6AA6-2984-404C-8FE7-56515C7445A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4AF845B-5F2F-4E10-87CA-EBD6EEA6D2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55967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</p:sldLayoutIdLst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Freeform 1">
            <a:extLst>
              <a:ext uri="{FF2B5EF4-FFF2-40B4-BE49-F238E27FC236}">
                <a16:creationId xmlns:a16="http://schemas.microsoft.com/office/drawing/2014/main" id="{B398DBCD-A2F0-481C-A713-3EBC3F96A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7450" y="2208213"/>
            <a:ext cx="336550" cy="727075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59B9C493-845C-4BAF-8114-437124703F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807450" y="2208213"/>
            <a:ext cx="334963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1440" rIns="91440" bIns="91440" numCol="1" anchor="ctr" anchorCtr="1" compatLnSpc="1">
            <a:prstTxWarp prst="textNoShape">
              <a:avLst/>
            </a:prstTxWarp>
          </a:bodyPr>
          <a:lstStyle>
            <a:lvl1pPr algn="ctr" hangingPunct="1">
              <a:lnSpc>
                <a:spcPct val="100000"/>
              </a:lnSpc>
              <a:defRPr sz="1000">
                <a:solidFill>
                  <a:srgbClr val="FFFFFF"/>
                </a:solidFill>
                <a:latin typeface="Barlow" panose="020B0604020202020204" charset="0"/>
                <a:cs typeface="Barlow" panose="020B0604020202020204" charset="0"/>
              </a:defRPr>
            </a:lvl1pPr>
          </a:lstStyle>
          <a:p>
            <a:fld id="{94C23DE8-8E32-4107-AF90-8D66128C99C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075" name="Freeform 3">
            <a:extLst>
              <a:ext uri="{FF2B5EF4-FFF2-40B4-BE49-F238E27FC236}">
                <a16:creationId xmlns:a16="http://schemas.microsoft.com/office/drawing/2014/main" id="{33285EEB-3096-4C47-963C-80D371818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096000" cy="5143500"/>
          </a:xfrm>
          <a:custGeom>
            <a:avLst/>
            <a:gdLst>
              <a:gd name="T0" fmla="*/ 0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76" name="Group 4">
            <a:extLst>
              <a:ext uri="{FF2B5EF4-FFF2-40B4-BE49-F238E27FC236}">
                <a16:creationId xmlns:a16="http://schemas.microsoft.com/office/drawing/2014/main" id="{A0470C85-7522-4B50-B813-7D7E40D5622A}"/>
              </a:ext>
            </a:extLst>
          </p:cNvPr>
          <p:cNvGrpSpPr>
            <a:grpSpLocks/>
          </p:cNvGrpSpPr>
          <p:nvPr/>
        </p:nvGrpSpPr>
        <p:grpSpPr bwMode="auto">
          <a:xfrm>
            <a:off x="6423025" y="0"/>
            <a:ext cx="1651000" cy="2268538"/>
            <a:chOff x="4046" y="0"/>
            <a:chExt cx="1040" cy="1429"/>
          </a:xfrm>
        </p:grpSpPr>
        <p:sp>
          <p:nvSpPr>
            <p:cNvPr id="3077" name="Freeform 5">
              <a:extLst>
                <a:ext uri="{FF2B5EF4-FFF2-40B4-BE49-F238E27FC236}">
                  <a16:creationId xmlns:a16="http://schemas.microsoft.com/office/drawing/2014/main" id="{478CBE1D-C617-4D80-8490-6D6345079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109"/>
              <a:ext cx="144" cy="12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111627 w 120000"/>
                <a:gd name="T1" fmla="*/ 0 h 120000"/>
                <a:gd name="T2" fmla="*/ 5581 w 120000"/>
                <a:gd name="T3" fmla="*/ 0 h 120000"/>
                <a:gd name="T4" fmla="*/ 0 w 120000"/>
                <a:gd name="T5" fmla="*/ 60000 h 120000"/>
                <a:gd name="T6" fmla="*/ 5581 w 120000"/>
                <a:gd name="T7" fmla="*/ 120000 h 120000"/>
                <a:gd name="T8" fmla="*/ 111627 w 120000"/>
                <a:gd name="T9" fmla="*/ 120000 h 120000"/>
                <a:gd name="T10" fmla="*/ 120000 w 120000"/>
                <a:gd name="T11" fmla="*/ 60000 h 120000"/>
                <a:gd name="T12" fmla="*/ 111627 w 120000"/>
                <a:gd name="T13" fmla="*/ 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8" name="Freeform 6">
              <a:extLst>
                <a:ext uri="{FF2B5EF4-FFF2-40B4-BE49-F238E27FC236}">
                  <a16:creationId xmlns:a16="http://schemas.microsoft.com/office/drawing/2014/main" id="{147F1105-9B34-4457-BC44-0D97FAF13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6" y="852"/>
              <a:ext cx="791" cy="577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118978 w 120000"/>
                <a:gd name="T1" fmla="*/ 0 h 120000"/>
                <a:gd name="T2" fmla="*/ 69446 w 120000"/>
                <a:gd name="T3" fmla="*/ 0 h 120000"/>
                <a:gd name="T4" fmla="*/ 69446 w 120000"/>
                <a:gd name="T5" fmla="*/ 3508 h 120000"/>
                <a:gd name="T6" fmla="*/ 117446 w 120000"/>
                <a:gd name="T7" fmla="*/ 3508 h 120000"/>
                <a:gd name="T8" fmla="*/ 117446 w 120000"/>
                <a:gd name="T9" fmla="*/ 105964 h 120000"/>
                <a:gd name="T10" fmla="*/ 111829 w 120000"/>
                <a:gd name="T11" fmla="*/ 105964 h 120000"/>
                <a:gd name="T12" fmla="*/ 111829 w 120000"/>
                <a:gd name="T13" fmla="*/ 13333 h 120000"/>
                <a:gd name="T14" fmla="*/ 110297 w 120000"/>
                <a:gd name="T15" fmla="*/ 11929 h 120000"/>
                <a:gd name="T16" fmla="*/ 69446 w 120000"/>
                <a:gd name="T17" fmla="*/ 11929 h 120000"/>
                <a:gd name="T18" fmla="*/ 69446 w 120000"/>
                <a:gd name="T19" fmla="*/ 15438 h 120000"/>
                <a:gd name="T20" fmla="*/ 109276 w 120000"/>
                <a:gd name="T21" fmla="*/ 15438 h 120000"/>
                <a:gd name="T22" fmla="*/ 109276 w 120000"/>
                <a:gd name="T23" fmla="*/ 116491 h 120000"/>
                <a:gd name="T24" fmla="*/ 2553 w 120000"/>
                <a:gd name="T25" fmla="*/ 116491 h 120000"/>
                <a:gd name="T26" fmla="*/ 2553 w 120000"/>
                <a:gd name="T27" fmla="*/ 15438 h 120000"/>
                <a:gd name="T28" fmla="*/ 21446 w 120000"/>
                <a:gd name="T29" fmla="*/ 15438 h 120000"/>
                <a:gd name="T30" fmla="*/ 20425 w 120000"/>
                <a:gd name="T31" fmla="*/ 11929 h 120000"/>
                <a:gd name="T32" fmla="*/ 10723 w 120000"/>
                <a:gd name="T33" fmla="*/ 11929 h 120000"/>
                <a:gd name="T34" fmla="*/ 10723 w 120000"/>
                <a:gd name="T35" fmla="*/ 3508 h 120000"/>
                <a:gd name="T36" fmla="*/ 19914 w 120000"/>
                <a:gd name="T37" fmla="*/ 3508 h 120000"/>
                <a:gd name="T38" fmla="*/ 19914 w 120000"/>
                <a:gd name="T39" fmla="*/ 0 h 120000"/>
                <a:gd name="T40" fmla="*/ 9191 w 120000"/>
                <a:gd name="T41" fmla="*/ 0 h 120000"/>
                <a:gd name="T42" fmla="*/ 8170 w 120000"/>
                <a:gd name="T43" fmla="*/ 2105 h 120000"/>
                <a:gd name="T44" fmla="*/ 8170 w 120000"/>
                <a:gd name="T45" fmla="*/ 11929 h 120000"/>
                <a:gd name="T46" fmla="*/ 1021 w 120000"/>
                <a:gd name="T47" fmla="*/ 11929 h 120000"/>
                <a:gd name="T48" fmla="*/ 0 w 120000"/>
                <a:gd name="T49" fmla="*/ 13333 h 120000"/>
                <a:gd name="T50" fmla="*/ 0 w 120000"/>
                <a:gd name="T51" fmla="*/ 118596 h 120000"/>
                <a:gd name="T52" fmla="*/ 1021 w 120000"/>
                <a:gd name="T53" fmla="*/ 120000 h 120000"/>
                <a:gd name="T54" fmla="*/ 110297 w 120000"/>
                <a:gd name="T55" fmla="*/ 120000 h 120000"/>
                <a:gd name="T56" fmla="*/ 111829 w 120000"/>
                <a:gd name="T57" fmla="*/ 118596 h 120000"/>
                <a:gd name="T58" fmla="*/ 111829 w 120000"/>
                <a:gd name="T59" fmla="*/ 108771 h 120000"/>
                <a:gd name="T60" fmla="*/ 118978 w 120000"/>
                <a:gd name="T61" fmla="*/ 108771 h 120000"/>
                <a:gd name="T62" fmla="*/ 120000 w 120000"/>
                <a:gd name="T63" fmla="*/ 107368 h 120000"/>
                <a:gd name="T64" fmla="*/ 120000 w 120000"/>
                <a:gd name="T65" fmla="*/ 2105 h 120000"/>
                <a:gd name="T66" fmla="*/ 118978 w 120000"/>
                <a:gd name="T67" fmla="*/ 0 h 120000"/>
                <a:gd name="T68" fmla="*/ G8 w 120000"/>
                <a:gd name="T69" fmla="*/ G10 h 120000"/>
                <a:gd name="T70" fmla="*/ G9 w 120000"/>
                <a:gd name="T71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T68" t="T69" r="T70" b="T71"/>
              <a:pathLst>
                <a:path w="120000" h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9" name="Freeform 7">
              <a:extLst>
                <a:ext uri="{FF2B5EF4-FFF2-40B4-BE49-F238E27FC236}">
                  <a16:creationId xmlns:a16="http://schemas.microsoft.com/office/drawing/2014/main" id="{CC2ABBFC-B326-4046-8E12-851A68ABF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" y="1163"/>
              <a:ext cx="235" cy="13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114857 w 120000"/>
                <a:gd name="T1" fmla="*/ 0 h 120000"/>
                <a:gd name="T2" fmla="*/ 3428 w 120000"/>
                <a:gd name="T3" fmla="*/ 0 h 120000"/>
                <a:gd name="T4" fmla="*/ 0 w 120000"/>
                <a:gd name="T5" fmla="*/ 60000 h 120000"/>
                <a:gd name="T6" fmla="*/ 3428 w 120000"/>
                <a:gd name="T7" fmla="*/ 120000 h 120000"/>
                <a:gd name="T8" fmla="*/ 114857 w 120000"/>
                <a:gd name="T9" fmla="*/ 120000 h 120000"/>
                <a:gd name="T10" fmla="*/ 120000 w 120000"/>
                <a:gd name="T11" fmla="*/ 60000 h 120000"/>
                <a:gd name="T12" fmla="*/ 114857 w 120000"/>
                <a:gd name="T13" fmla="*/ 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0" name="Freeform 8">
              <a:extLst>
                <a:ext uri="{FF2B5EF4-FFF2-40B4-BE49-F238E27FC236}">
                  <a16:creationId xmlns:a16="http://schemas.microsoft.com/office/drawing/2014/main" id="{28FEEF25-B0C5-44CE-8BD2-7D7044758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" y="1325"/>
              <a:ext cx="235" cy="16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114857 w 120000"/>
                <a:gd name="T1" fmla="*/ 0 h 120000"/>
                <a:gd name="T2" fmla="*/ 3428 w 120000"/>
                <a:gd name="T3" fmla="*/ 0 h 120000"/>
                <a:gd name="T4" fmla="*/ 0 w 120000"/>
                <a:gd name="T5" fmla="*/ 48000 h 120000"/>
                <a:gd name="T6" fmla="*/ 3428 w 120000"/>
                <a:gd name="T7" fmla="*/ 120000 h 120000"/>
                <a:gd name="T8" fmla="*/ 114857 w 120000"/>
                <a:gd name="T9" fmla="*/ 120000 h 120000"/>
                <a:gd name="T10" fmla="*/ 120000 w 120000"/>
                <a:gd name="T11" fmla="*/ 48000 h 120000"/>
                <a:gd name="T12" fmla="*/ 114857 w 120000"/>
                <a:gd name="T13" fmla="*/ 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1" name="Freeform 9">
              <a:extLst>
                <a:ext uri="{FF2B5EF4-FFF2-40B4-BE49-F238E27FC236}">
                  <a16:creationId xmlns:a16="http://schemas.microsoft.com/office/drawing/2014/main" id="{5F0238AE-0202-4855-BAE0-C68A51C04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" y="1217"/>
              <a:ext cx="235" cy="16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114857 w 120000"/>
                <a:gd name="T1" fmla="*/ 0 h 120000"/>
                <a:gd name="T2" fmla="*/ 3428 w 120000"/>
                <a:gd name="T3" fmla="*/ 0 h 120000"/>
                <a:gd name="T4" fmla="*/ 0 w 120000"/>
                <a:gd name="T5" fmla="*/ 48000 h 120000"/>
                <a:gd name="T6" fmla="*/ 3428 w 120000"/>
                <a:gd name="T7" fmla="*/ 120000 h 120000"/>
                <a:gd name="T8" fmla="*/ 114857 w 120000"/>
                <a:gd name="T9" fmla="*/ 120000 h 120000"/>
                <a:gd name="T10" fmla="*/ 120000 w 120000"/>
                <a:gd name="T11" fmla="*/ 48000 h 120000"/>
                <a:gd name="T12" fmla="*/ 114857 w 120000"/>
                <a:gd name="T13" fmla="*/ 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2" name="Freeform 10">
              <a:extLst>
                <a:ext uri="{FF2B5EF4-FFF2-40B4-BE49-F238E27FC236}">
                  <a16:creationId xmlns:a16="http://schemas.microsoft.com/office/drawing/2014/main" id="{42916191-8953-4ED6-B6D9-D159478A5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" y="1271"/>
              <a:ext cx="235" cy="16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114857 w 120000"/>
                <a:gd name="T1" fmla="*/ 0 h 120000"/>
                <a:gd name="T2" fmla="*/ 3428 w 120000"/>
                <a:gd name="T3" fmla="*/ 0 h 120000"/>
                <a:gd name="T4" fmla="*/ 0 w 120000"/>
                <a:gd name="T5" fmla="*/ 48000 h 120000"/>
                <a:gd name="T6" fmla="*/ 3428 w 120000"/>
                <a:gd name="T7" fmla="*/ 120000 h 120000"/>
                <a:gd name="T8" fmla="*/ 114857 w 120000"/>
                <a:gd name="T9" fmla="*/ 120000 h 120000"/>
                <a:gd name="T10" fmla="*/ 120000 w 120000"/>
                <a:gd name="T11" fmla="*/ 48000 h 120000"/>
                <a:gd name="T12" fmla="*/ 114857 w 120000"/>
                <a:gd name="T13" fmla="*/ 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3" name="Freeform 11">
              <a:extLst>
                <a:ext uri="{FF2B5EF4-FFF2-40B4-BE49-F238E27FC236}">
                  <a16:creationId xmlns:a16="http://schemas.microsoft.com/office/drawing/2014/main" id="{13A681EF-2FF2-4075-BE3F-3ED8399D3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3" y="1109"/>
              <a:ext cx="279" cy="236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92530 w 120000"/>
                <a:gd name="T1" fmla="*/ 0 h 120000"/>
                <a:gd name="T2" fmla="*/ 89638 w 120000"/>
                <a:gd name="T3" fmla="*/ 32571 h 120000"/>
                <a:gd name="T4" fmla="*/ 99759 w 120000"/>
                <a:gd name="T5" fmla="*/ 36000 h 120000"/>
                <a:gd name="T6" fmla="*/ 65060 w 120000"/>
                <a:gd name="T7" fmla="*/ 58285 h 120000"/>
                <a:gd name="T8" fmla="*/ 72289 w 120000"/>
                <a:gd name="T9" fmla="*/ 36000 h 120000"/>
                <a:gd name="T10" fmla="*/ 75180 w 120000"/>
                <a:gd name="T11" fmla="*/ 3428 h 120000"/>
                <a:gd name="T12" fmla="*/ 47710 w 120000"/>
                <a:gd name="T13" fmla="*/ 0 h 120000"/>
                <a:gd name="T14" fmla="*/ 44819 w 120000"/>
                <a:gd name="T15" fmla="*/ 32571 h 120000"/>
                <a:gd name="T16" fmla="*/ 59277 w 120000"/>
                <a:gd name="T17" fmla="*/ 36000 h 120000"/>
                <a:gd name="T18" fmla="*/ 20240 w 120000"/>
                <a:gd name="T19" fmla="*/ 58285 h 120000"/>
                <a:gd name="T20" fmla="*/ 27469 w 120000"/>
                <a:gd name="T21" fmla="*/ 36000 h 120000"/>
                <a:gd name="T22" fmla="*/ 30361 w 120000"/>
                <a:gd name="T23" fmla="*/ 3428 h 120000"/>
                <a:gd name="T24" fmla="*/ 2891 w 120000"/>
                <a:gd name="T25" fmla="*/ 0 h 120000"/>
                <a:gd name="T26" fmla="*/ 0 w 120000"/>
                <a:gd name="T27" fmla="*/ 32571 h 120000"/>
                <a:gd name="T28" fmla="*/ 14457 w 120000"/>
                <a:gd name="T29" fmla="*/ 36000 h 120000"/>
                <a:gd name="T30" fmla="*/ 17349 w 120000"/>
                <a:gd name="T31" fmla="*/ 65142 h 120000"/>
                <a:gd name="T32" fmla="*/ 59277 w 120000"/>
                <a:gd name="T33" fmla="*/ 89142 h 120000"/>
                <a:gd name="T34" fmla="*/ 20240 w 120000"/>
                <a:gd name="T35" fmla="*/ 92571 h 120000"/>
                <a:gd name="T36" fmla="*/ 23132 w 120000"/>
                <a:gd name="T37" fmla="*/ 120000 h 120000"/>
                <a:gd name="T38" fmla="*/ 99759 w 120000"/>
                <a:gd name="T39" fmla="*/ 116571 h 120000"/>
                <a:gd name="T40" fmla="*/ 96867 w 120000"/>
                <a:gd name="T41" fmla="*/ 89142 h 120000"/>
                <a:gd name="T42" fmla="*/ 65060 w 120000"/>
                <a:gd name="T43" fmla="*/ 65142 h 120000"/>
                <a:gd name="T44" fmla="*/ 105542 w 120000"/>
                <a:gd name="T45" fmla="*/ 61714 h 120000"/>
                <a:gd name="T46" fmla="*/ 117108 w 120000"/>
                <a:gd name="T47" fmla="*/ 36000 h 120000"/>
                <a:gd name="T48" fmla="*/ 119999 w 120000"/>
                <a:gd name="T49" fmla="*/ 3428 h 120000"/>
                <a:gd name="T50" fmla="*/ 50602 w 120000"/>
                <a:gd name="T51" fmla="*/ 29142 h 120000"/>
                <a:gd name="T52" fmla="*/ 69397 w 120000"/>
                <a:gd name="T53" fmla="*/ 6857 h 120000"/>
                <a:gd name="T54" fmla="*/ 65060 w 120000"/>
                <a:gd name="T55" fmla="*/ 29142 h 120000"/>
                <a:gd name="T56" fmla="*/ 50602 w 120000"/>
                <a:gd name="T57" fmla="*/ 29142 h 120000"/>
                <a:gd name="T58" fmla="*/ 5783 w 120000"/>
                <a:gd name="T59" fmla="*/ 6857 h 120000"/>
                <a:gd name="T60" fmla="*/ 24578 w 120000"/>
                <a:gd name="T61" fmla="*/ 29142 h 120000"/>
                <a:gd name="T62" fmla="*/ 14457 w 120000"/>
                <a:gd name="T63" fmla="*/ 29142 h 120000"/>
                <a:gd name="T64" fmla="*/ 93975 w 120000"/>
                <a:gd name="T65" fmla="*/ 96000 h 120000"/>
                <a:gd name="T66" fmla="*/ 26024 w 120000"/>
                <a:gd name="T67" fmla="*/ 113142 h 120000"/>
                <a:gd name="T68" fmla="*/ 59277 w 120000"/>
                <a:gd name="T69" fmla="*/ 96000 h 120000"/>
                <a:gd name="T70" fmla="*/ 93975 w 120000"/>
                <a:gd name="T71" fmla="*/ 96000 h 120000"/>
                <a:gd name="T72" fmla="*/ 105542 w 120000"/>
                <a:gd name="T73" fmla="*/ 29142 h 120000"/>
                <a:gd name="T74" fmla="*/ 95421 w 120000"/>
                <a:gd name="T75" fmla="*/ 29142 h 120000"/>
                <a:gd name="T76" fmla="*/ 114216 w 120000"/>
                <a:gd name="T77" fmla="*/ 6857 h 120000"/>
                <a:gd name="T78" fmla="*/ G8 w 120000"/>
                <a:gd name="T79" fmla="*/ G10 h 120000"/>
                <a:gd name="T80" fmla="*/ G9 w 120000"/>
                <a:gd name="T81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T78" t="T79" r="T80" b="T81"/>
              <a:pathLst>
                <a:path w="120000" h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4" name="Freeform 12">
              <a:extLst>
                <a:ext uri="{FF2B5EF4-FFF2-40B4-BE49-F238E27FC236}">
                  <a16:creationId xmlns:a16="http://schemas.microsoft.com/office/drawing/2014/main" id="{7B7D5FA8-4D90-4818-979F-9BE4C7855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" y="886"/>
              <a:ext cx="110" cy="455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112727 w 120000"/>
                <a:gd name="T1" fmla="*/ 68444 h 120000"/>
                <a:gd name="T2" fmla="*/ 105454 w 120000"/>
                <a:gd name="T3" fmla="*/ 70222 h 120000"/>
                <a:gd name="T4" fmla="*/ 105454 w 120000"/>
                <a:gd name="T5" fmla="*/ 104888 h 120000"/>
                <a:gd name="T6" fmla="*/ 87272 w 120000"/>
                <a:gd name="T7" fmla="*/ 111111 h 120000"/>
                <a:gd name="T8" fmla="*/ 87272 w 120000"/>
                <a:gd name="T9" fmla="*/ 83555 h 120000"/>
                <a:gd name="T10" fmla="*/ 87272 w 120000"/>
                <a:gd name="T11" fmla="*/ 83555 h 120000"/>
                <a:gd name="T12" fmla="*/ 87272 w 120000"/>
                <a:gd name="T13" fmla="*/ 24000 h 120000"/>
                <a:gd name="T14" fmla="*/ 87272 w 120000"/>
                <a:gd name="T15" fmla="*/ 23111 h 120000"/>
                <a:gd name="T16" fmla="*/ 87272 w 120000"/>
                <a:gd name="T17" fmla="*/ 23111 h 120000"/>
                <a:gd name="T18" fmla="*/ 87272 w 120000"/>
                <a:gd name="T19" fmla="*/ 23111 h 120000"/>
                <a:gd name="T20" fmla="*/ 87272 w 120000"/>
                <a:gd name="T21" fmla="*/ 23111 h 120000"/>
                <a:gd name="T22" fmla="*/ 50909 w 120000"/>
                <a:gd name="T23" fmla="*/ 1777 h 120000"/>
                <a:gd name="T24" fmla="*/ 43636 w 120000"/>
                <a:gd name="T25" fmla="*/ 0 h 120000"/>
                <a:gd name="T26" fmla="*/ 36363 w 120000"/>
                <a:gd name="T27" fmla="*/ 1777 h 120000"/>
                <a:gd name="T28" fmla="*/ 0 w 120000"/>
                <a:gd name="T29" fmla="*/ 23111 h 120000"/>
                <a:gd name="T30" fmla="*/ 0 w 120000"/>
                <a:gd name="T31" fmla="*/ 23111 h 120000"/>
                <a:gd name="T32" fmla="*/ 0 w 120000"/>
                <a:gd name="T33" fmla="*/ 23111 h 120000"/>
                <a:gd name="T34" fmla="*/ 0 w 120000"/>
                <a:gd name="T35" fmla="*/ 23111 h 120000"/>
                <a:gd name="T36" fmla="*/ 0 w 120000"/>
                <a:gd name="T37" fmla="*/ 23111 h 120000"/>
                <a:gd name="T38" fmla="*/ 0 w 120000"/>
                <a:gd name="T39" fmla="*/ 23111 h 120000"/>
                <a:gd name="T40" fmla="*/ 0 w 120000"/>
                <a:gd name="T41" fmla="*/ 24000 h 120000"/>
                <a:gd name="T42" fmla="*/ 0 w 120000"/>
                <a:gd name="T43" fmla="*/ 83555 h 120000"/>
                <a:gd name="T44" fmla="*/ 0 w 120000"/>
                <a:gd name="T45" fmla="*/ 117333 h 120000"/>
                <a:gd name="T46" fmla="*/ 3636 w 120000"/>
                <a:gd name="T47" fmla="*/ 119111 h 120000"/>
                <a:gd name="T48" fmla="*/ 7272 w 120000"/>
                <a:gd name="T49" fmla="*/ 120000 h 120000"/>
                <a:gd name="T50" fmla="*/ 76363 w 120000"/>
                <a:gd name="T51" fmla="*/ 120000 h 120000"/>
                <a:gd name="T52" fmla="*/ 87272 w 120000"/>
                <a:gd name="T53" fmla="*/ 117333 h 120000"/>
                <a:gd name="T54" fmla="*/ 87272 w 120000"/>
                <a:gd name="T55" fmla="*/ 115555 h 120000"/>
                <a:gd name="T56" fmla="*/ 120000 w 120000"/>
                <a:gd name="T57" fmla="*/ 104888 h 120000"/>
                <a:gd name="T58" fmla="*/ 120000 w 120000"/>
                <a:gd name="T59" fmla="*/ 70222 h 120000"/>
                <a:gd name="T60" fmla="*/ 112727 w 120000"/>
                <a:gd name="T61" fmla="*/ 68444 h 120000"/>
                <a:gd name="T62" fmla="*/ 69090 w 120000"/>
                <a:gd name="T63" fmla="*/ 80888 h 120000"/>
                <a:gd name="T64" fmla="*/ 18181 w 120000"/>
                <a:gd name="T65" fmla="*/ 80888 h 120000"/>
                <a:gd name="T66" fmla="*/ 18181 w 120000"/>
                <a:gd name="T67" fmla="*/ 25777 h 120000"/>
                <a:gd name="T68" fmla="*/ 69090 w 120000"/>
                <a:gd name="T69" fmla="*/ 25777 h 120000"/>
                <a:gd name="T70" fmla="*/ 69090 w 120000"/>
                <a:gd name="T71" fmla="*/ 80888 h 120000"/>
                <a:gd name="T72" fmla="*/ 43636 w 120000"/>
                <a:gd name="T73" fmla="*/ 8000 h 120000"/>
                <a:gd name="T74" fmla="*/ 65454 w 120000"/>
                <a:gd name="T75" fmla="*/ 21333 h 120000"/>
                <a:gd name="T76" fmla="*/ 21818 w 120000"/>
                <a:gd name="T77" fmla="*/ 21333 h 120000"/>
                <a:gd name="T78" fmla="*/ 43636 w 120000"/>
                <a:gd name="T79" fmla="*/ 8000 h 120000"/>
                <a:gd name="T80" fmla="*/ 18181 w 120000"/>
                <a:gd name="T81" fmla="*/ 115555 h 120000"/>
                <a:gd name="T82" fmla="*/ 18181 w 120000"/>
                <a:gd name="T83" fmla="*/ 85333 h 120000"/>
                <a:gd name="T84" fmla="*/ 69090 w 120000"/>
                <a:gd name="T85" fmla="*/ 85333 h 120000"/>
                <a:gd name="T86" fmla="*/ 69090 w 120000"/>
                <a:gd name="T87" fmla="*/ 115555 h 120000"/>
                <a:gd name="T88" fmla="*/ 18181 w 120000"/>
                <a:gd name="T89" fmla="*/ 115555 h 120000"/>
                <a:gd name="T90" fmla="*/ G8 w 120000"/>
                <a:gd name="T91" fmla="*/ G10 h 120000"/>
                <a:gd name="T92" fmla="*/ G9 w 120000"/>
                <a:gd name="T93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T90" t="T91" r="T92" b="T93"/>
              <a:pathLst>
                <a:path w="120000" h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5" name="Freeform 13">
              <a:extLst>
                <a:ext uri="{FF2B5EF4-FFF2-40B4-BE49-F238E27FC236}">
                  <a16:creationId xmlns:a16="http://schemas.microsoft.com/office/drawing/2014/main" id="{ECF4B94D-E46C-4981-B957-75346D050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0"/>
              <a:ext cx="447" cy="1071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91127 w 120000"/>
                <a:gd name="T1" fmla="*/ 63217 h 120000"/>
                <a:gd name="T2" fmla="*/ 79398 w 120000"/>
                <a:gd name="T3" fmla="*/ 38611 h 120000"/>
                <a:gd name="T4" fmla="*/ 91127 w 120000"/>
                <a:gd name="T5" fmla="*/ 37476 h 120000"/>
                <a:gd name="T6" fmla="*/ 86616 w 120000"/>
                <a:gd name="T7" fmla="*/ 0 h 120000"/>
                <a:gd name="T8" fmla="*/ 9022 w 120000"/>
                <a:gd name="T9" fmla="*/ 36719 h 120000"/>
                <a:gd name="T10" fmla="*/ 5413 w 120000"/>
                <a:gd name="T11" fmla="*/ 0 h 120000"/>
                <a:gd name="T12" fmla="*/ 7218 w 120000"/>
                <a:gd name="T13" fmla="*/ 38611 h 120000"/>
                <a:gd name="T14" fmla="*/ 17142 w 120000"/>
                <a:gd name="T15" fmla="*/ 58675 h 120000"/>
                <a:gd name="T16" fmla="*/ 0 w 120000"/>
                <a:gd name="T17" fmla="*/ 100315 h 120000"/>
                <a:gd name="T18" fmla="*/ 20751 w 120000"/>
                <a:gd name="T19" fmla="*/ 104479 h 120000"/>
                <a:gd name="T20" fmla="*/ 33383 w 120000"/>
                <a:gd name="T21" fmla="*/ 114321 h 120000"/>
                <a:gd name="T22" fmla="*/ 41503 w 120000"/>
                <a:gd name="T23" fmla="*/ 115078 h 120000"/>
                <a:gd name="T24" fmla="*/ 66766 w 120000"/>
                <a:gd name="T25" fmla="*/ 115078 h 120000"/>
                <a:gd name="T26" fmla="*/ 74887 w 120000"/>
                <a:gd name="T27" fmla="*/ 114321 h 120000"/>
                <a:gd name="T28" fmla="*/ 87518 w 120000"/>
                <a:gd name="T29" fmla="*/ 82902 h 120000"/>
                <a:gd name="T30" fmla="*/ 101954 w 120000"/>
                <a:gd name="T31" fmla="*/ 90094 h 120000"/>
                <a:gd name="T32" fmla="*/ 117293 w 120000"/>
                <a:gd name="T33" fmla="*/ 84037 h 120000"/>
                <a:gd name="T34" fmla="*/ 74887 w 120000"/>
                <a:gd name="T35" fmla="*/ 38990 h 120000"/>
                <a:gd name="T36" fmla="*/ 61353 w 120000"/>
                <a:gd name="T37" fmla="*/ 45425 h 120000"/>
                <a:gd name="T38" fmla="*/ 59548 w 120000"/>
                <a:gd name="T39" fmla="*/ 42776 h 120000"/>
                <a:gd name="T40" fmla="*/ 34285 w 120000"/>
                <a:gd name="T41" fmla="*/ 43911 h 120000"/>
                <a:gd name="T42" fmla="*/ 20751 w 120000"/>
                <a:gd name="T43" fmla="*/ 45425 h 120000"/>
                <a:gd name="T44" fmla="*/ 74887 w 120000"/>
                <a:gd name="T45" fmla="*/ 47318 h 120000"/>
                <a:gd name="T46" fmla="*/ 61353 w 120000"/>
                <a:gd name="T47" fmla="*/ 49968 h 120000"/>
                <a:gd name="T48" fmla="*/ 74887 w 120000"/>
                <a:gd name="T49" fmla="*/ 47318 h 120000"/>
                <a:gd name="T50" fmla="*/ 56842 w 120000"/>
                <a:gd name="T51" fmla="*/ 52618 h 120000"/>
                <a:gd name="T52" fmla="*/ 39699 w 120000"/>
                <a:gd name="T53" fmla="*/ 45047 h 120000"/>
                <a:gd name="T54" fmla="*/ 20751 w 120000"/>
                <a:gd name="T55" fmla="*/ 47318 h 120000"/>
                <a:gd name="T56" fmla="*/ 34285 w 120000"/>
                <a:gd name="T57" fmla="*/ 49968 h 120000"/>
                <a:gd name="T58" fmla="*/ 20751 w 120000"/>
                <a:gd name="T59" fmla="*/ 47318 h 120000"/>
                <a:gd name="T60" fmla="*/ 104661 w 120000"/>
                <a:gd name="T61" fmla="*/ 88580 h 120000"/>
                <a:gd name="T62" fmla="*/ 84812 w 120000"/>
                <a:gd name="T63" fmla="*/ 79495 h 120000"/>
                <a:gd name="T64" fmla="*/ 83007 w 120000"/>
                <a:gd name="T65" fmla="*/ 109022 h 120000"/>
                <a:gd name="T66" fmla="*/ 66766 w 120000"/>
                <a:gd name="T67" fmla="*/ 109022 h 120000"/>
                <a:gd name="T68" fmla="*/ 64060 w 120000"/>
                <a:gd name="T69" fmla="*/ 92365 h 120000"/>
                <a:gd name="T70" fmla="*/ 62255 w 120000"/>
                <a:gd name="T71" fmla="*/ 93501 h 120000"/>
                <a:gd name="T72" fmla="*/ 62255 w 120000"/>
                <a:gd name="T73" fmla="*/ 114700 h 120000"/>
                <a:gd name="T74" fmla="*/ 46015 w 120000"/>
                <a:gd name="T75" fmla="*/ 115078 h 120000"/>
                <a:gd name="T76" fmla="*/ 46015 w 120000"/>
                <a:gd name="T77" fmla="*/ 93501 h 120000"/>
                <a:gd name="T78" fmla="*/ 44210 w 120000"/>
                <a:gd name="T79" fmla="*/ 92365 h 120000"/>
                <a:gd name="T80" fmla="*/ 41503 w 120000"/>
                <a:gd name="T81" fmla="*/ 109022 h 120000"/>
                <a:gd name="T82" fmla="*/ 25263 w 120000"/>
                <a:gd name="T83" fmla="*/ 109022 h 120000"/>
                <a:gd name="T84" fmla="*/ 25263 w 120000"/>
                <a:gd name="T85" fmla="*/ 88958 h 120000"/>
                <a:gd name="T86" fmla="*/ 23458 w 120000"/>
                <a:gd name="T87" fmla="*/ 88201 h 120000"/>
                <a:gd name="T88" fmla="*/ 20751 w 120000"/>
                <a:gd name="T89" fmla="*/ 100315 h 120000"/>
                <a:gd name="T90" fmla="*/ 4511 w 120000"/>
                <a:gd name="T91" fmla="*/ 100315 h 120000"/>
                <a:gd name="T92" fmla="*/ 19849 w 120000"/>
                <a:gd name="T93" fmla="*/ 60189 h 120000"/>
                <a:gd name="T94" fmla="*/ 20751 w 120000"/>
                <a:gd name="T95" fmla="*/ 52239 h 120000"/>
                <a:gd name="T96" fmla="*/ 34285 w 120000"/>
                <a:gd name="T97" fmla="*/ 53375 h 120000"/>
                <a:gd name="T98" fmla="*/ 59548 w 120000"/>
                <a:gd name="T99" fmla="*/ 54511 h 120000"/>
                <a:gd name="T100" fmla="*/ 61353 w 120000"/>
                <a:gd name="T101" fmla="*/ 52239 h 120000"/>
                <a:gd name="T102" fmla="*/ 74887 w 120000"/>
                <a:gd name="T103" fmla="*/ 59053 h 120000"/>
                <a:gd name="T104" fmla="*/ 87518 w 120000"/>
                <a:gd name="T105" fmla="*/ 64353 h 120000"/>
                <a:gd name="T106" fmla="*/ 113684 w 120000"/>
                <a:gd name="T107" fmla="*/ 85173 h 120000"/>
                <a:gd name="T108" fmla="*/ G8 w 120000"/>
                <a:gd name="T109" fmla="*/ G10 h 120000"/>
                <a:gd name="T110" fmla="*/ G9 w 120000"/>
                <a:gd name="T111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T108" t="T109" r="T110" b="T111"/>
              <a:pathLst>
                <a:path w="120000" h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86" name="Group 14">
            <a:extLst>
              <a:ext uri="{FF2B5EF4-FFF2-40B4-BE49-F238E27FC236}">
                <a16:creationId xmlns:a16="http://schemas.microsoft.com/office/drawing/2014/main" id="{0A7D45E7-47FB-4590-8CEB-633FA5832210}"/>
              </a:ext>
            </a:extLst>
          </p:cNvPr>
          <p:cNvGrpSpPr>
            <a:grpSpLocks/>
          </p:cNvGrpSpPr>
          <p:nvPr/>
        </p:nvGrpSpPr>
        <p:grpSpPr bwMode="auto">
          <a:xfrm>
            <a:off x="7105650" y="2674938"/>
            <a:ext cx="1549400" cy="2466975"/>
            <a:chOff x="4476" y="1685"/>
            <a:chExt cx="976" cy="1554"/>
          </a:xfrm>
        </p:grpSpPr>
        <p:sp>
          <p:nvSpPr>
            <p:cNvPr id="3087" name="Freeform 15">
              <a:extLst>
                <a:ext uri="{FF2B5EF4-FFF2-40B4-BE49-F238E27FC236}">
                  <a16:creationId xmlns:a16="http://schemas.microsoft.com/office/drawing/2014/main" id="{3C477705-CAE3-4FDE-BC9A-DAA008B5A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0" y="2246"/>
              <a:ext cx="9" cy="20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40000 w 120000"/>
                <a:gd name="T1" fmla="*/ 0 h 120000"/>
                <a:gd name="T2" fmla="*/ 0 w 120000"/>
                <a:gd name="T3" fmla="*/ 20000 h 120000"/>
                <a:gd name="T4" fmla="*/ 0 w 120000"/>
                <a:gd name="T5" fmla="*/ 100000 h 120000"/>
                <a:gd name="T6" fmla="*/ 40000 w 120000"/>
                <a:gd name="T7" fmla="*/ 120000 h 120000"/>
                <a:gd name="T8" fmla="*/ 120000 w 120000"/>
                <a:gd name="T9" fmla="*/ 100000 h 120000"/>
                <a:gd name="T10" fmla="*/ 120000 w 120000"/>
                <a:gd name="T11" fmla="*/ 20000 h 120000"/>
                <a:gd name="T12" fmla="*/ 40000 w 120000"/>
                <a:gd name="T13" fmla="*/ 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8" name="Freeform 16">
              <a:extLst>
                <a:ext uri="{FF2B5EF4-FFF2-40B4-BE49-F238E27FC236}">
                  <a16:creationId xmlns:a16="http://schemas.microsoft.com/office/drawing/2014/main" id="{AB6EB663-3C21-4F32-9822-D3DDF1D74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0" y="2246"/>
              <a:ext cx="9" cy="20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80000 w 120000"/>
                <a:gd name="T1" fmla="*/ 0 h 120000"/>
                <a:gd name="T2" fmla="*/ 0 w 120000"/>
                <a:gd name="T3" fmla="*/ 20000 h 120000"/>
                <a:gd name="T4" fmla="*/ 0 w 120000"/>
                <a:gd name="T5" fmla="*/ 100000 h 120000"/>
                <a:gd name="T6" fmla="*/ 80000 w 120000"/>
                <a:gd name="T7" fmla="*/ 120000 h 120000"/>
                <a:gd name="T8" fmla="*/ 120000 w 120000"/>
                <a:gd name="T9" fmla="*/ 100000 h 120000"/>
                <a:gd name="T10" fmla="*/ 120000 w 120000"/>
                <a:gd name="T11" fmla="*/ 20000 h 120000"/>
                <a:gd name="T12" fmla="*/ 80000 w 120000"/>
                <a:gd name="T13" fmla="*/ 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9" name="Freeform 17">
              <a:extLst>
                <a:ext uri="{FF2B5EF4-FFF2-40B4-BE49-F238E27FC236}">
                  <a16:creationId xmlns:a16="http://schemas.microsoft.com/office/drawing/2014/main" id="{9FF9BAD1-969C-4258-8C59-038CA9DBC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2223"/>
              <a:ext cx="117" cy="252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113142 w 120000"/>
                <a:gd name="T1" fmla="*/ 24000 h 120000"/>
                <a:gd name="T2" fmla="*/ 99428 w 120000"/>
                <a:gd name="T3" fmla="*/ 24000 h 120000"/>
                <a:gd name="T4" fmla="*/ 99428 w 120000"/>
                <a:gd name="T5" fmla="*/ 3200 h 120000"/>
                <a:gd name="T6" fmla="*/ 92571 w 120000"/>
                <a:gd name="T7" fmla="*/ 0 h 120000"/>
                <a:gd name="T8" fmla="*/ 27428 w 120000"/>
                <a:gd name="T9" fmla="*/ 0 h 120000"/>
                <a:gd name="T10" fmla="*/ 20571 w 120000"/>
                <a:gd name="T11" fmla="*/ 3200 h 120000"/>
                <a:gd name="T12" fmla="*/ 20571 w 120000"/>
                <a:gd name="T13" fmla="*/ 24000 h 120000"/>
                <a:gd name="T14" fmla="*/ 6857 w 120000"/>
                <a:gd name="T15" fmla="*/ 24000 h 120000"/>
                <a:gd name="T16" fmla="*/ 0 w 120000"/>
                <a:gd name="T17" fmla="*/ 28800 h 120000"/>
                <a:gd name="T18" fmla="*/ 0 w 120000"/>
                <a:gd name="T19" fmla="*/ 97600 h 120000"/>
                <a:gd name="T20" fmla="*/ 48000 w 120000"/>
                <a:gd name="T21" fmla="*/ 120000 h 120000"/>
                <a:gd name="T22" fmla="*/ 72000 w 120000"/>
                <a:gd name="T23" fmla="*/ 120000 h 120000"/>
                <a:gd name="T24" fmla="*/ 120000 w 120000"/>
                <a:gd name="T25" fmla="*/ 97600 h 120000"/>
                <a:gd name="T26" fmla="*/ 120000 w 120000"/>
                <a:gd name="T27" fmla="*/ 28800 h 120000"/>
                <a:gd name="T28" fmla="*/ 113142 w 120000"/>
                <a:gd name="T29" fmla="*/ 24000 h 120000"/>
                <a:gd name="T30" fmla="*/ 37714 w 120000"/>
                <a:gd name="T31" fmla="*/ 8000 h 120000"/>
                <a:gd name="T32" fmla="*/ 82285 w 120000"/>
                <a:gd name="T33" fmla="*/ 8000 h 120000"/>
                <a:gd name="T34" fmla="*/ 82285 w 120000"/>
                <a:gd name="T35" fmla="*/ 24000 h 120000"/>
                <a:gd name="T36" fmla="*/ 37714 w 120000"/>
                <a:gd name="T37" fmla="*/ 24000 h 120000"/>
                <a:gd name="T38" fmla="*/ 37714 w 120000"/>
                <a:gd name="T39" fmla="*/ 8000 h 120000"/>
                <a:gd name="T40" fmla="*/ 72000 w 120000"/>
                <a:gd name="T41" fmla="*/ 113600 h 120000"/>
                <a:gd name="T42" fmla="*/ 48000 w 120000"/>
                <a:gd name="T43" fmla="*/ 113600 h 120000"/>
                <a:gd name="T44" fmla="*/ 17142 w 120000"/>
                <a:gd name="T45" fmla="*/ 97600 h 120000"/>
                <a:gd name="T46" fmla="*/ 17142 w 120000"/>
                <a:gd name="T47" fmla="*/ 32000 h 120000"/>
                <a:gd name="T48" fmla="*/ 27428 w 120000"/>
                <a:gd name="T49" fmla="*/ 32000 h 120000"/>
                <a:gd name="T50" fmla="*/ 92571 w 120000"/>
                <a:gd name="T51" fmla="*/ 32000 h 120000"/>
                <a:gd name="T52" fmla="*/ 102857 w 120000"/>
                <a:gd name="T53" fmla="*/ 32000 h 120000"/>
                <a:gd name="T54" fmla="*/ 102857 w 120000"/>
                <a:gd name="T55" fmla="*/ 97600 h 120000"/>
                <a:gd name="T56" fmla="*/ 72000 w 120000"/>
                <a:gd name="T57" fmla="*/ 113600 h 120000"/>
                <a:gd name="T58" fmla="*/ G8 w 120000"/>
                <a:gd name="T59" fmla="*/ G10 h 120000"/>
                <a:gd name="T60" fmla="*/ G9 w 120000"/>
                <a:gd name="T61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T58" t="T59" r="T60" b="T61"/>
              <a:pathLst>
                <a:path w="120000" h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0" name="Freeform 18">
              <a:extLst>
                <a:ext uri="{FF2B5EF4-FFF2-40B4-BE49-F238E27FC236}">
                  <a16:creationId xmlns:a16="http://schemas.microsoft.com/office/drawing/2014/main" id="{C9EFF769-4800-464A-8892-74288825C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3" y="2304"/>
              <a:ext cx="63" cy="16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107368 w 120000"/>
                <a:gd name="T1" fmla="*/ 0 h 120000"/>
                <a:gd name="T2" fmla="*/ 12631 w 120000"/>
                <a:gd name="T3" fmla="*/ 0 h 120000"/>
                <a:gd name="T4" fmla="*/ 0 w 120000"/>
                <a:gd name="T5" fmla="*/ 72000 h 120000"/>
                <a:gd name="T6" fmla="*/ 12631 w 120000"/>
                <a:gd name="T7" fmla="*/ 120000 h 120000"/>
                <a:gd name="T8" fmla="*/ 107368 w 120000"/>
                <a:gd name="T9" fmla="*/ 120000 h 120000"/>
                <a:gd name="T10" fmla="*/ 120000 w 120000"/>
                <a:gd name="T11" fmla="*/ 72000 h 120000"/>
                <a:gd name="T12" fmla="*/ 107368 w 120000"/>
                <a:gd name="T13" fmla="*/ 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1" name="Freeform 19">
              <a:extLst>
                <a:ext uri="{FF2B5EF4-FFF2-40B4-BE49-F238E27FC236}">
                  <a16:creationId xmlns:a16="http://schemas.microsoft.com/office/drawing/2014/main" id="{3A4539A6-BEC2-4089-981A-7D640BE46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" y="2121"/>
              <a:ext cx="329" cy="233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2448 w 120000"/>
                <a:gd name="T1" fmla="*/ 120000 h 120000"/>
                <a:gd name="T2" fmla="*/ 105306 w 120000"/>
                <a:gd name="T3" fmla="*/ 120000 h 120000"/>
                <a:gd name="T4" fmla="*/ 107755 w 120000"/>
                <a:gd name="T5" fmla="*/ 111304 h 120000"/>
                <a:gd name="T6" fmla="*/ 105306 w 120000"/>
                <a:gd name="T7" fmla="*/ 111304 h 120000"/>
                <a:gd name="T8" fmla="*/ 105306 w 120000"/>
                <a:gd name="T9" fmla="*/ 8695 h 120000"/>
                <a:gd name="T10" fmla="*/ 115102 w 120000"/>
                <a:gd name="T11" fmla="*/ 8695 h 120000"/>
                <a:gd name="T12" fmla="*/ 115102 w 120000"/>
                <a:gd name="T13" fmla="*/ 102608 h 120000"/>
                <a:gd name="T14" fmla="*/ 119999 w 120000"/>
                <a:gd name="T15" fmla="*/ 100869 h 120000"/>
                <a:gd name="T16" fmla="*/ 119999 w 120000"/>
                <a:gd name="T17" fmla="*/ 3478 h 120000"/>
                <a:gd name="T18" fmla="*/ 117551 w 120000"/>
                <a:gd name="T19" fmla="*/ 0 h 120000"/>
                <a:gd name="T20" fmla="*/ 101632 w 120000"/>
                <a:gd name="T21" fmla="*/ 0 h 120000"/>
                <a:gd name="T22" fmla="*/ 99183 w 120000"/>
                <a:gd name="T23" fmla="*/ 3478 h 120000"/>
                <a:gd name="T24" fmla="*/ 99183 w 120000"/>
                <a:gd name="T25" fmla="*/ 111304 h 120000"/>
                <a:gd name="T26" fmla="*/ 89387 w 120000"/>
                <a:gd name="T27" fmla="*/ 111304 h 120000"/>
                <a:gd name="T28" fmla="*/ 89387 w 120000"/>
                <a:gd name="T29" fmla="*/ 55652 h 120000"/>
                <a:gd name="T30" fmla="*/ 85714 w 120000"/>
                <a:gd name="T31" fmla="*/ 52173 h 120000"/>
                <a:gd name="T32" fmla="*/ 69795 w 120000"/>
                <a:gd name="T33" fmla="*/ 52173 h 120000"/>
                <a:gd name="T34" fmla="*/ 67346 w 120000"/>
                <a:gd name="T35" fmla="*/ 55652 h 120000"/>
                <a:gd name="T36" fmla="*/ 67346 w 120000"/>
                <a:gd name="T37" fmla="*/ 111304 h 120000"/>
                <a:gd name="T38" fmla="*/ 57551 w 120000"/>
                <a:gd name="T39" fmla="*/ 111304 h 120000"/>
                <a:gd name="T40" fmla="*/ 57551 w 120000"/>
                <a:gd name="T41" fmla="*/ 41739 h 120000"/>
                <a:gd name="T42" fmla="*/ 55102 w 120000"/>
                <a:gd name="T43" fmla="*/ 36521 h 120000"/>
                <a:gd name="T44" fmla="*/ 39183 w 120000"/>
                <a:gd name="T45" fmla="*/ 36521 h 120000"/>
                <a:gd name="T46" fmla="*/ 35510 w 120000"/>
                <a:gd name="T47" fmla="*/ 41739 h 120000"/>
                <a:gd name="T48" fmla="*/ 35510 w 120000"/>
                <a:gd name="T49" fmla="*/ 111304 h 120000"/>
                <a:gd name="T50" fmla="*/ 25714 w 120000"/>
                <a:gd name="T51" fmla="*/ 111304 h 120000"/>
                <a:gd name="T52" fmla="*/ 25714 w 120000"/>
                <a:gd name="T53" fmla="*/ 78260 h 120000"/>
                <a:gd name="T54" fmla="*/ 23265 w 120000"/>
                <a:gd name="T55" fmla="*/ 74782 h 120000"/>
                <a:gd name="T56" fmla="*/ 7346 w 120000"/>
                <a:gd name="T57" fmla="*/ 74782 h 120000"/>
                <a:gd name="T58" fmla="*/ 4897 w 120000"/>
                <a:gd name="T59" fmla="*/ 78260 h 120000"/>
                <a:gd name="T60" fmla="*/ 4897 w 120000"/>
                <a:gd name="T61" fmla="*/ 111304 h 120000"/>
                <a:gd name="T62" fmla="*/ 2448 w 120000"/>
                <a:gd name="T63" fmla="*/ 111304 h 120000"/>
                <a:gd name="T64" fmla="*/ 0 w 120000"/>
                <a:gd name="T65" fmla="*/ 114782 h 120000"/>
                <a:gd name="T66" fmla="*/ 2448 w 120000"/>
                <a:gd name="T67" fmla="*/ 120000 h 120000"/>
                <a:gd name="T68" fmla="*/ 73469 w 120000"/>
                <a:gd name="T69" fmla="*/ 60869 h 120000"/>
                <a:gd name="T70" fmla="*/ 83265 w 120000"/>
                <a:gd name="T71" fmla="*/ 60869 h 120000"/>
                <a:gd name="T72" fmla="*/ 83265 w 120000"/>
                <a:gd name="T73" fmla="*/ 111304 h 120000"/>
                <a:gd name="T74" fmla="*/ 73469 w 120000"/>
                <a:gd name="T75" fmla="*/ 111304 h 120000"/>
                <a:gd name="T76" fmla="*/ 73469 w 120000"/>
                <a:gd name="T77" fmla="*/ 60869 h 120000"/>
                <a:gd name="T78" fmla="*/ 41632 w 120000"/>
                <a:gd name="T79" fmla="*/ 45217 h 120000"/>
                <a:gd name="T80" fmla="*/ 51428 w 120000"/>
                <a:gd name="T81" fmla="*/ 45217 h 120000"/>
                <a:gd name="T82" fmla="*/ 51428 w 120000"/>
                <a:gd name="T83" fmla="*/ 111304 h 120000"/>
                <a:gd name="T84" fmla="*/ 41632 w 120000"/>
                <a:gd name="T85" fmla="*/ 111304 h 120000"/>
                <a:gd name="T86" fmla="*/ 41632 w 120000"/>
                <a:gd name="T87" fmla="*/ 45217 h 120000"/>
                <a:gd name="T88" fmla="*/ 11020 w 120000"/>
                <a:gd name="T89" fmla="*/ 83478 h 120000"/>
                <a:gd name="T90" fmla="*/ 20816 w 120000"/>
                <a:gd name="T91" fmla="*/ 83478 h 120000"/>
                <a:gd name="T92" fmla="*/ 20816 w 120000"/>
                <a:gd name="T93" fmla="*/ 111304 h 120000"/>
                <a:gd name="T94" fmla="*/ 11020 w 120000"/>
                <a:gd name="T95" fmla="*/ 111304 h 120000"/>
                <a:gd name="T96" fmla="*/ 11020 w 120000"/>
                <a:gd name="T97" fmla="*/ 83478 h 120000"/>
                <a:gd name="T98" fmla="*/ G8 w 120000"/>
                <a:gd name="T99" fmla="*/ G10 h 120000"/>
                <a:gd name="T100" fmla="*/ G9 w 120000"/>
                <a:gd name="T101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T98" t="T99" r="T100" b="T101"/>
              <a:pathLst>
                <a:path w="120000" h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2" name="Freeform 20">
              <a:extLst>
                <a:ext uri="{FF2B5EF4-FFF2-40B4-BE49-F238E27FC236}">
                  <a16:creationId xmlns:a16="http://schemas.microsoft.com/office/drawing/2014/main" id="{2B2F7547-9044-4FC9-923C-93D849BE4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2" y="1685"/>
              <a:ext cx="589" cy="790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82971 w 120000"/>
                <a:gd name="T1" fmla="*/ 117948 h 120000"/>
                <a:gd name="T2" fmla="*/ 3428 w 120000"/>
                <a:gd name="T3" fmla="*/ 117948 h 120000"/>
                <a:gd name="T4" fmla="*/ 3428 w 120000"/>
                <a:gd name="T5" fmla="*/ 2564 h 120000"/>
                <a:gd name="T6" fmla="*/ 75428 w 120000"/>
                <a:gd name="T7" fmla="*/ 2564 h 120000"/>
                <a:gd name="T8" fmla="*/ 75428 w 120000"/>
                <a:gd name="T9" fmla="*/ 31794 h 120000"/>
                <a:gd name="T10" fmla="*/ 76800 w 120000"/>
                <a:gd name="T11" fmla="*/ 33333 h 120000"/>
                <a:gd name="T12" fmla="*/ 116571 w 120000"/>
                <a:gd name="T13" fmla="*/ 33333 h 120000"/>
                <a:gd name="T14" fmla="*/ 116571 w 120000"/>
                <a:gd name="T15" fmla="*/ 92307 h 120000"/>
                <a:gd name="T16" fmla="*/ 117257 w 120000"/>
                <a:gd name="T17" fmla="*/ 95384 h 120000"/>
                <a:gd name="T18" fmla="*/ 117257 w 120000"/>
                <a:gd name="T19" fmla="*/ 97435 h 120000"/>
                <a:gd name="T20" fmla="*/ 119999 w 120000"/>
                <a:gd name="T21" fmla="*/ 96410 h 120000"/>
                <a:gd name="T22" fmla="*/ 119999 w 120000"/>
                <a:gd name="T23" fmla="*/ 31794 h 120000"/>
                <a:gd name="T24" fmla="*/ 119999 w 120000"/>
                <a:gd name="T25" fmla="*/ 31794 h 120000"/>
                <a:gd name="T26" fmla="*/ 119999 w 120000"/>
                <a:gd name="T27" fmla="*/ 31794 h 120000"/>
                <a:gd name="T28" fmla="*/ 119314 w 120000"/>
                <a:gd name="T29" fmla="*/ 31282 h 120000"/>
                <a:gd name="T30" fmla="*/ 119314 w 120000"/>
                <a:gd name="T31" fmla="*/ 31282 h 120000"/>
                <a:gd name="T32" fmla="*/ 119314 w 120000"/>
                <a:gd name="T33" fmla="*/ 31282 h 120000"/>
                <a:gd name="T34" fmla="*/ 119314 w 120000"/>
                <a:gd name="T35" fmla="*/ 31282 h 120000"/>
                <a:gd name="T36" fmla="*/ 78171 w 120000"/>
                <a:gd name="T37" fmla="*/ 512 h 120000"/>
                <a:gd name="T38" fmla="*/ 78171 w 120000"/>
                <a:gd name="T39" fmla="*/ 0 h 120000"/>
                <a:gd name="T40" fmla="*/ 78171 w 120000"/>
                <a:gd name="T41" fmla="*/ 0 h 120000"/>
                <a:gd name="T42" fmla="*/ 77485 w 120000"/>
                <a:gd name="T43" fmla="*/ 0 h 120000"/>
                <a:gd name="T44" fmla="*/ 77485 w 120000"/>
                <a:gd name="T45" fmla="*/ 0 h 120000"/>
                <a:gd name="T46" fmla="*/ 77485 w 120000"/>
                <a:gd name="T47" fmla="*/ 0 h 120000"/>
                <a:gd name="T48" fmla="*/ 76800 w 120000"/>
                <a:gd name="T49" fmla="*/ 0 h 120000"/>
                <a:gd name="T50" fmla="*/ 2057 w 120000"/>
                <a:gd name="T51" fmla="*/ 0 h 120000"/>
                <a:gd name="T52" fmla="*/ 0 w 120000"/>
                <a:gd name="T53" fmla="*/ 1538 h 120000"/>
                <a:gd name="T54" fmla="*/ 0 w 120000"/>
                <a:gd name="T55" fmla="*/ 118974 h 120000"/>
                <a:gd name="T56" fmla="*/ 2057 w 120000"/>
                <a:gd name="T57" fmla="*/ 120000 h 120000"/>
                <a:gd name="T58" fmla="*/ 82971 w 120000"/>
                <a:gd name="T59" fmla="*/ 120000 h 120000"/>
                <a:gd name="T60" fmla="*/ 82971 w 120000"/>
                <a:gd name="T61" fmla="*/ 117948 h 120000"/>
                <a:gd name="T62" fmla="*/ 78857 w 120000"/>
                <a:gd name="T63" fmla="*/ 4102 h 120000"/>
                <a:gd name="T64" fmla="*/ 113828 w 120000"/>
                <a:gd name="T65" fmla="*/ 30769 h 120000"/>
                <a:gd name="T66" fmla="*/ 78857 w 120000"/>
                <a:gd name="T67" fmla="*/ 30769 h 120000"/>
                <a:gd name="T68" fmla="*/ 78857 w 120000"/>
                <a:gd name="T69" fmla="*/ 4102 h 120000"/>
                <a:gd name="T70" fmla="*/ G8 w 120000"/>
                <a:gd name="T71" fmla="*/ G10 h 120000"/>
                <a:gd name="T72" fmla="*/ G9 w 120000"/>
                <a:gd name="T73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T70" t="T71" r="T72" b="T73"/>
              <a:pathLst>
                <a:path w="120000" h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3" name="Freeform 21">
              <a:extLst>
                <a:ext uri="{FF2B5EF4-FFF2-40B4-BE49-F238E27FC236}">
                  <a16:creationId xmlns:a16="http://schemas.microsoft.com/office/drawing/2014/main" id="{C49FDB80-339C-49BE-9C9F-E157A2953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" y="1817"/>
              <a:ext cx="157" cy="13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5106 w 120000"/>
                <a:gd name="T1" fmla="*/ 120000 h 120000"/>
                <a:gd name="T2" fmla="*/ 114893 w 120000"/>
                <a:gd name="T3" fmla="*/ 120000 h 120000"/>
                <a:gd name="T4" fmla="*/ 120000 w 120000"/>
                <a:gd name="T5" fmla="*/ 60000 h 120000"/>
                <a:gd name="T6" fmla="*/ 114893 w 120000"/>
                <a:gd name="T7" fmla="*/ 0 h 120000"/>
                <a:gd name="T8" fmla="*/ 5106 w 120000"/>
                <a:gd name="T9" fmla="*/ 0 h 120000"/>
                <a:gd name="T10" fmla="*/ 0 w 120000"/>
                <a:gd name="T11" fmla="*/ 60000 h 120000"/>
                <a:gd name="T12" fmla="*/ 5106 w 120000"/>
                <a:gd name="T13" fmla="*/ 12000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4" name="Freeform 22">
              <a:extLst>
                <a:ext uri="{FF2B5EF4-FFF2-40B4-BE49-F238E27FC236}">
                  <a16:creationId xmlns:a16="http://schemas.microsoft.com/office/drawing/2014/main" id="{25A1B176-9B9D-4B4E-B5E5-9BB970582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" y="1925"/>
              <a:ext cx="157" cy="16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5106 w 120000"/>
                <a:gd name="T1" fmla="*/ 120000 h 120000"/>
                <a:gd name="T2" fmla="*/ 114893 w 120000"/>
                <a:gd name="T3" fmla="*/ 120000 h 120000"/>
                <a:gd name="T4" fmla="*/ 120000 w 120000"/>
                <a:gd name="T5" fmla="*/ 48000 h 120000"/>
                <a:gd name="T6" fmla="*/ 114893 w 120000"/>
                <a:gd name="T7" fmla="*/ 0 h 120000"/>
                <a:gd name="T8" fmla="*/ 5106 w 120000"/>
                <a:gd name="T9" fmla="*/ 0 h 120000"/>
                <a:gd name="T10" fmla="*/ 0 w 120000"/>
                <a:gd name="T11" fmla="*/ 48000 h 120000"/>
                <a:gd name="T12" fmla="*/ 5106 w 120000"/>
                <a:gd name="T13" fmla="*/ 12000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5" name="Freeform 23">
              <a:extLst>
                <a:ext uri="{FF2B5EF4-FFF2-40B4-BE49-F238E27FC236}">
                  <a16:creationId xmlns:a16="http://schemas.microsoft.com/office/drawing/2014/main" id="{7F0B28E9-C433-4335-9B70-5BCEA6580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0" y="2006"/>
              <a:ext cx="302" cy="189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77333 w 120000"/>
                <a:gd name="T1" fmla="*/ 64285 h 120000"/>
                <a:gd name="T2" fmla="*/ 70666 w 120000"/>
                <a:gd name="T3" fmla="*/ 68571 h 120000"/>
                <a:gd name="T4" fmla="*/ 52000 w 120000"/>
                <a:gd name="T5" fmla="*/ 59999 h 120000"/>
                <a:gd name="T6" fmla="*/ 42666 w 120000"/>
                <a:gd name="T7" fmla="*/ 44999 h 120000"/>
                <a:gd name="T8" fmla="*/ 34666 w 120000"/>
                <a:gd name="T9" fmla="*/ 59999 h 120000"/>
                <a:gd name="T10" fmla="*/ 34666 w 120000"/>
                <a:gd name="T11" fmla="*/ 64285 h 120000"/>
                <a:gd name="T12" fmla="*/ 13333 w 120000"/>
                <a:gd name="T13" fmla="*/ 92142 h 120000"/>
                <a:gd name="T14" fmla="*/ 9333 w 120000"/>
                <a:gd name="T15" fmla="*/ 92142 h 120000"/>
                <a:gd name="T16" fmla="*/ 0 w 120000"/>
                <a:gd name="T17" fmla="*/ 104999 h 120000"/>
                <a:gd name="T18" fmla="*/ 9333 w 120000"/>
                <a:gd name="T19" fmla="*/ 119999 h 120000"/>
                <a:gd name="T20" fmla="*/ 17333 w 120000"/>
                <a:gd name="T21" fmla="*/ 104999 h 120000"/>
                <a:gd name="T22" fmla="*/ 17333 w 120000"/>
                <a:gd name="T23" fmla="*/ 100714 h 120000"/>
                <a:gd name="T24" fmla="*/ 38666 w 120000"/>
                <a:gd name="T25" fmla="*/ 72857 h 120000"/>
                <a:gd name="T26" fmla="*/ 42666 w 120000"/>
                <a:gd name="T27" fmla="*/ 75000 h 120000"/>
                <a:gd name="T28" fmla="*/ 49333 w 120000"/>
                <a:gd name="T29" fmla="*/ 68571 h 120000"/>
                <a:gd name="T30" fmla="*/ 68000 w 120000"/>
                <a:gd name="T31" fmla="*/ 79285 h 120000"/>
                <a:gd name="T32" fmla="*/ 77333 w 120000"/>
                <a:gd name="T33" fmla="*/ 92142 h 120000"/>
                <a:gd name="T34" fmla="*/ 86666 w 120000"/>
                <a:gd name="T35" fmla="*/ 77142 h 120000"/>
                <a:gd name="T36" fmla="*/ 85333 w 120000"/>
                <a:gd name="T37" fmla="*/ 70714 h 120000"/>
                <a:gd name="T38" fmla="*/ 108000 w 120000"/>
                <a:gd name="T39" fmla="*/ 27857 h 120000"/>
                <a:gd name="T40" fmla="*/ 112000 w 120000"/>
                <a:gd name="T41" fmla="*/ 27857 h 120000"/>
                <a:gd name="T42" fmla="*/ 120000 w 120000"/>
                <a:gd name="T43" fmla="*/ 12857 h 120000"/>
                <a:gd name="T44" fmla="*/ 112000 w 120000"/>
                <a:gd name="T45" fmla="*/ 0 h 120000"/>
                <a:gd name="T46" fmla="*/ 102666 w 120000"/>
                <a:gd name="T47" fmla="*/ 12857 h 120000"/>
                <a:gd name="T48" fmla="*/ 104000 w 120000"/>
                <a:gd name="T49" fmla="*/ 21428 h 120000"/>
                <a:gd name="T50" fmla="*/ 80000 w 120000"/>
                <a:gd name="T51" fmla="*/ 64285 h 120000"/>
                <a:gd name="T52" fmla="*/ 77333 w 120000"/>
                <a:gd name="T53" fmla="*/ 64285 h 120000"/>
                <a:gd name="T54" fmla="*/ 9333 w 120000"/>
                <a:gd name="T55" fmla="*/ 109285 h 120000"/>
                <a:gd name="T56" fmla="*/ 6666 w 120000"/>
                <a:gd name="T57" fmla="*/ 104999 h 120000"/>
                <a:gd name="T58" fmla="*/ 9333 w 120000"/>
                <a:gd name="T59" fmla="*/ 100714 h 120000"/>
                <a:gd name="T60" fmla="*/ 10666 w 120000"/>
                <a:gd name="T61" fmla="*/ 104999 h 120000"/>
                <a:gd name="T62" fmla="*/ 9333 w 120000"/>
                <a:gd name="T63" fmla="*/ 109285 h 120000"/>
                <a:gd name="T64" fmla="*/ 42666 w 120000"/>
                <a:gd name="T65" fmla="*/ 64285 h 120000"/>
                <a:gd name="T66" fmla="*/ 40000 w 120000"/>
                <a:gd name="T67" fmla="*/ 59999 h 120000"/>
                <a:gd name="T68" fmla="*/ 42666 w 120000"/>
                <a:gd name="T69" fmla="*/ 55714 h 120000"/>
                <a:gd name="T70" fmla="*/ 45333 w 120000"/>
                <a:gd name="T71" fmla="*/ 59999 h 120000"/>
                <a:gd name="T72" fmla="*/ 42666 w 120000"/>
                <a:gd name="T73" fmla="*/ 64285 h 120000"/>
                <a:gd name="T74" fmla="*/ 77333 w 120000"/>
                <a:gd name="T75" fmla="*/ 81428 h 120000"/>
                <a:gd name="T76" fmla="*/ 74666 w 120000"/>
                <a:gd name="T77" fmla="*/ 77142 h 120000"/>
                <a:gd name="T78" fmla="*/ 74666 w 120000"/>
                <a:gd name="T79" fmla="*/ 77142 h 120000"/>
                <a:gd name="T80" fmla="*/ 74666 w 120000"/>
                <a:gd name="T81" fmla="*/ 77142 h 120000"/>
                <a:gd name="T82" fmla="*/ 74666 w 120000"/>
                <a:gd name="T83" fmla="*/ 75000 h 120000"/>
                <a:gd name="T84" fmla="*/ 77333 w 120000"/>
                <a:gd name="T85" fmla="*/ 75000 h 120000"/>
                <a:gd name="T86" fmla="*/ 80000 w 120000"/>
                <a:gd name="T87" fmla="*/ 77142 h 120000"/>
                <a:gd name="T88" fmla="*/ 77333 w 120000"/>
                <a:gd name="T89" fmla="*/ 81428 h 120000"/>
                <a:gd name="T90" fmla="*/ 112000 w 120000"/>
                <a:gd name="T91" fmla="*/ 10714 h 120000"/>
                <a:gd name="T92" fmla="*/ 113333 w 120000"/>
                <a:gd name="T93" fmla="*/ 12857 h 120000"/>
                <a:gd name="T94" fmla="*/ 112000 w 120000"/>
                <a:gd name="T95" fmla="*/ 17142 h 120000"/>
                <a:gd name="T96" fmla="*/ 109333 w 120000"/>
                <a:gd name="T97" fmla="*/ 12857 h 120000"/>
                <a:gd name="T98" fmla="*/ 112000 w 120000"/>
                <a:gd name="T99" fmla="*/ 10714 h 120000"/>
                <a:gd name="T100" fmla="*/ G8 w 120000"/>
                <a:gd name="T101" fmla="*/ G10 h 120000"/>
                <a:gd name="T102" fmla="*/ G9 w 120000"/>
                <a:gd name="T103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T100" t="T101" r="T102" b="T103"/>
              <a:pathLst>
                <a:path w="120000" h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6" name="Freeform 24">
              <a:extLst>
                <a:ext uri="{FF2B5EF4-FFF2-40B4-BE49-F238E27FC236}">
                  <a16:creationId xmlns:a16="http://schemas.microsoft.com/office/drawing/2014/main" id="{F895775D-33DC-4B21-9607-C098E0441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0" y="1871"/>
              <a:ext cx="157" cy="13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5106 w 120000"/>
                <a:gd name="T1" fmla="*/ 120000 h 120000"/>
                <a:gd name="T2" fmla="*/ 114893 w 120000"/>
                <a:gd name="T3" fmla="*/ 120000 h 120000"/>
                <a:gd name="T4" fmla="*/ 120000 w 120000"/>
                <a:gd name="T5" fmla="*/ 60000 h 120000"/>
                <a:gd name="T6" fmla="*/ 114893 w 120000"/>
                <a:gd name="T7" fmla="*/ 0 h 120000"/>
                <a:gd name="T8" fmla="*/ 5106 w 120000"/>
                <a:gd name="T9" fmla="*/ 0 h 120000"/>
                <a:gd name="T10" fmla="*/ 0 w 120000"/>
                <a:gd name="T11" fmla="*/ 60000 h 120000"/>
                <a:gd name="T12" fmla="*/ 5106 w 120000"/>
                <a:gd name="T13" fmla="*/ 120000 h 120000"/>
                <a:gd name="T14" fmla="*/ G8 w 120000"/>
                <a:gd name="T15" fmla="*/ G10 h 120000"/>
                <a:gd name="T16" fmla="*/ G9 w 120000"/>
                <a:gd name="T1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T14" t="T15" r="T16" b="T17"/>
              <a:pathLst>
                <a:path w="120000" h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7" name="Freeform 25">
              <a:extLst>
                <a:ext uri="{FF2B5EF4-FFF2-40B4-BE49-F238E27FC236}">
                  <a16:creationId xmlns:a16="http://schemas.microsoft.com/office/drawing/2014/main" id="{2BB1362D-7A31-4C28-AAC2-F9C9732D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" y="2267"/>
              <a:ext cx="447" cy="972"/>
            </a:xfrm>
            <a:custGeom>
              <a:avLst/>
              <a:gdLst>
                <a:gd name="G0" fmla="+- 60000 0 0"/>
                <a:gd name="G1" fmla="+- 120000 0 0"/>
                <a:gd name="G2" fmla="+- 60000 0 0"/>
                <a:gd name="G3" fmla="+- 120000 0 0"/>
                <a:gd name="G4" fmla="+- G3 0 G2"/>
                <a:gd name="G5" fmla="+- G1 0 G0"/>
                <a:gd name="G6" fmla="*/ G5 1 32767"/>
                <a:gd name="G7" fmla="*/ G4 1 32767"/>
                <a:gd name="G8" fmla="*/ G0 1 G6"/>
                <a:gd name="G9" fmla="*/ G1 1 G6"/>
                <a:gd name="G10" fmla="*/ G2 1 G7"/>
                <a:gd name="G11" fmla="*/ G3 1 G7"/>
                <a:gd name="T0" fmla="*/ 41503 w 120000"/>
                <a:gd name="T1" fmla="*/ 67916 h 120000"/>
                <a:gd name="T2" fmla="*/ 31578 w 120000"/>
                <a:gd name="T3" fmla="*/ 76250 h 120000"/>
                <a:gd name="T4" fmla="*/ 29774 w 120000"/>
                <a:gd name="T5" fmla="*/ 89166 h 120000"/>
                <a:gd name="T6" fmla="*/ 34285 w 120000"/>
                <a:gd name="T7" fmla="*/ 120000 h 120000"/>
                <a:gd name="T8" fmla="*/ 110977 w 120000"/>
                <a:gd name="T9" fmla="*/ 90000 h 120000"/>
                <a:gd name="T10" fmla="*/ 115488 w 120000"/>
                <a:gd name="T11" fmla="*/ 120000 h 120000"/>
                <a:gd name="T12" fmla="*/ 115488 w 120000"/>
                <a:gd name="T13" fmla="*/ 77500 h 120000"/>
                <a:gd name="T14" fmla="*/ 103759 w 120000"/>
                <a:gd name="T15" fmla="*/ 76250 h 120000"/>
                <a:gd name="T16" fmla="*/ 120000 w 120000"/>
                <a:gd name="T17" fmla="*/ 53333 h 120000"/>
                <a:gd name="T18" fmla="*/ 107368 w 120000"/>
                <a:gd name="T19" fmla="*/ 15833 h 120000"/>
                <a:gd name="T20" fmla="*/ 99248 w 120000"/>
                <a:gd name="T21" fmla="*/ 12083 h 120000"/>
                <a:gd name="T22" fmla="*/ 78496 w 120000"/>
                <a:gd name="T23" fmla="*/ 7500 h 120000"/>
                <a:gd name="T24" fmla="*/ 65864 w 120000"/>
                <a:gd name="T25" fmla="*/ 0 h 120000"/>
                <a:gd name="T26" fmla="*/ 54135 w 120000"/>
                <a:gd name="T27" fmla="*/ 7500 h 120000"/>
                <a:gd name="T28" fmla="*/ 33383 w 120000"/>
                <a:gd name="T29" fmla="*/ 12083 h 120000"/>
                <a:gd name="T30" fmla="*/ 18947 w 120000"/>
                <a:gd name="T31" fmla="*/ 33333 h 120000"/>
                <a:gd name="T32" fmla="*/ 4511 w 120000"/>
                <a:gd name="T33" fmla="*/ 33333 h 120000"/>
                <a:gd name="T34" fmla="*/ 29774 w 120000"/>
                <a:gd name="T35" fmla="*/ 62500 h 120000"/>
                <a:gd name="T36" fmla="*/ 110977 w 120000"/>
                <a:gd name="T37" fmla="*/ 88333 h 120000"/>
                <a:gd name="T38" fmla="*/ 34285 w 120000"/>
                <a:gd name="T39" fmla="*/ 78333 h 120000"/>
                <a:gd name="T40" fmla="*/ 7218 w 120000"/>
                <a:gd name="T41" fmla="*/ 35000 h 120000"/>
                <a:gd name="T42" fmla="*/ 33383 w 120000"/>
                <a:gd name="T43" fmla="*/ 44583 h 120000"/>
                <a:gd name="T44" fmla="*/ 36992 w 120000"/>
                <a:gd name="T45" fmla="*/ 43750 h 120000"/>
                <a:gd name="T46" fmla="*/ 44210 w 120000"/>
                <a:gd name="T47" fmla="*/ 8333 h 120000"/>
                <a:gd name="T48" fmla="*/ 54135 w 120000"/>
                <a:gd name="T49" fmla="*/ 29583 h 120000"/>
                <a:gd name="T50" fmla="*/ 55939 w 120000"/>
                <a:gd name="T51" fmla="*/ 30416 h 120000"/>
                <a:gd name="T52" fmla="*/ 57744 w 120000"/>
                <a:gd name="T53" fmla="*/ 12083 h 120000"/>
                <a:gd name="T54" fmla="*/ 64962 w 120000"/>
                <a:gd name="T55" fmla="*/ 2083 h 120000"/>
                <a:gd name="T56" fmla="*/ 73984 w 120000"/>
                <a:gd name="T57" fmla="*/ 12083 h 120000"/>
                <a:gd name="T58" fmla="*/ 76691 w 120000"/>
                <a:gd name="T59" fmla="*/ 30416 h 120000"/>
                <a:gd name="T60" fmla="*/ 78496 w 120000"/>
                <a:gd name="T61" fmla="*/ 29583 h 120000"/>
                <a:gd name="T62" fmla="*/ 85714 w 120000"/>
                <a:gd name="T63" fmla="*/ 8333 h 120000"/>
                <a:gd name="T64" fmla="*/ 94736 w 120000"/>
                <a:gd name="T65" fmla="*/ 21666 h 120000"/>
                <a:gd name="T66" fmla="*/ 97443 w 120000"/>
                <a:gd name="T67" fmla="*/ 35416 h 120000"/>
                <a:gd name="T68" fmla="*/ 99248 w 120000"/>
                <a:gd name="T69" fmla="*/ 34166 h 120000"/>
                <a:gd name="T70" fmla="*/ 106466 w 120000"/>
                <a:gd name="T71" fmla="*/ 17916 h 120000"/>
                <a:gd name="T72" fmla="*/ 115488 w 120000"/>
                <a:gd name="T73" fmla="*/ 53333 h 120000"/>
                <a:gd name="T74" fmla="*/ 99248 w 120000"/>
                <a:gd name="T75" fmla="*/ 67083 h 120000"/>
                <a:gd name="T76" fmla="*/ 46015 w 120000"/>
                <a:gd name="T77" fmla="*/ 76250 h 120000"/>
                <a:gd name="T78" fmla="*/ 44210 w 120000"/>
                <a:gd name="T79" fmla="*/ 66250 h 120000"/>
                <a:gd name="T80" fmla="*/ 7218 w 120000"/>
                <a:gd name="T81" fmla="*/ 38750 h 120000"/>
                <a:gd name="T82" fmla="*/ 7218 w 120000"/>
                <a:gd name="T83" fmla="*/ 35000 h 120000"/>
                <a:gd name="T84" fmla="*/ G8 w 120000"/>
                <a:gd name="T85" fmla="*/ G10 h 120000"/>
                <a:gd name="T86" fmla="*/ G9 w 120000"/>
                <a:gd name="T87" fmla="*/ G11 h 120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T84" t="T85" r="T86" b="T87"/>
              <a:pathLst>
                <a:path w="120000" h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147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1988055" y="1817013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Application of Neural Networks in Smoothing Handwriting </a:t>
            </a:r>
            <a:endParaRPr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73D72-CB1C-496B-8D38-551C203427CC}"/>
              </a:ext>
            </a:extLst>
          </p:cNvPr>
          <p:cNvSpPr txBox="1"/>
          <p:nvPr/>
        </p:nvSpPr>
        <p:spPr>
          <a:xfrm flipH="1">
            <a:off x="2789704" y="3117152"/>
            <a:ext cx="342628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/>
              <a:t>Muchigi Kimari, Edward Fry, Ikenna Nwaogu, YuMei Bennett </a:t>
            </a:r>
          </a:p>
          <a:p>
            <a:br>
              <a:rPr lang="en-US" sz="1200" dirty="0"/>
            </a:br>
            <a:r>
              <a:rPr lang="en-US" sz="1200" dirty="0"/>
              <a:t>Advisor : John </a:t>
            </a:r>
            <a:r>
              <a:rPr lang="en-US" sz="1200" dirty="0" err="1"/>
              <a:t>Santerre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Feb12, 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9E4209-93A8-469D-9386-33B67FF0B7BB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894E5-9C6C-4F23-8324-20A05855AC64}"/>
              </a:ext>
            </a:extLst>
          </p:cNvPr>
          <p:cNvSpPr txBox="1"/>
          <p:nvPr/>
        </p:nvSpPr>
        <p:spPr>
          <a:xfrm>
            <a:off x="516338" y="4866501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86DFB-6827-466C-AAFB-F78AA88C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727" y="4916600"/>
            <a:ext cx="341406" cy="1767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0E323A7A-3C0A-4584-9BE9-E03E9A4F3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2208213"/>
            <a:ext cx="3365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bIns="91440" anchor="ctr" anchorCtr="1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C553EFC6-5A45-43DA-9C07-42436A19881E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anose="020B0604020202020204" charset="0"/>
                <a:ea typeface="+mn-ea"/>
                <a:cs typeface="Barlow" panose="020B0604020202020204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10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 panose="020B0604020202020204" charset="0"/>
              <a:ea typeface="+mn-ea"/>
              <a:cs typeface="Barlow" panose="020B0604020202020204" charset="0"/>
            </a:endParaRP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7F4BB097-BE61-4194-BBB7-9825EC6134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82550"/>
            <a:ext cx="5138738" cy="857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 bIns="91440" anchor="b" anchorCtr="1"/>
          <a:lstStyle/>
          <a:p>
            <a:pPr marL="76200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2400" b="1">
                <a:solidFill>
                  <a:srgbClr val="A5B0FE"/>
                </a:solidFill>
                <a:latin typeface="Miriam Libre" panose="020B0604020202020204" charset="-79"/>
                <a:cs typeface="Miriam Libre" panose="020B0604020202020204" charset="-79"/>
              </a:rPr>
              <a:t>Generative Adversarial Networks</a:t>
            </a: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E5834CB0-2F4F-426A-808B-D600BFCB8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3017838"/>
            <a:ext cx="2530475" cy="164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6" name="Text Box 4">
            <a:extLst>
              <a:ext uri="{FF2B5EF4-FFF2-40B4-BE49-F238E27FC236}">
                <a16:creationId xmlns:a16="http://schemas.microsoft.com/office/drawing/2014/main" id="{740A8830-9A11-4A55-B496-3BAD95EC4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0438" y="963613"/>
            <a:ext cx="1920875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</a:tabLst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GAN Overview</a:t>
            </a:r>
          </a:p>
        </p:txBody>
      </p:sp>
      <p:pic>
        <p:nvPicPr>
          <p:cNvPr id="18437" name="Picture 5">
            <a:extLst>
              <a:ext uri="{FF2B5EF4-FFF2-40B4-BE49-F238E27FC236}">
                <a16:creationId xmlns:a16="http://schemas.microsoft.com/office/drawing/2014/main" id="{8A0EF7C1-F4F9-4206-8A32-4D7B4130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371600"/>
            <a:ext cx="3657600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2DEF9F82-8079-48FE-9B96-9E0A0478F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017838"/>
            <a:ext cx="1830388" cy="196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1">
            <a:extLst>
              <a:ext uri="{FF2B5EF4-FFF2-40B4-BE49-F238E27FC236}">
                <a16:creationId xmlns:a16="http://schemas.microsoft.com/office/drawing/2014/main" id="{92E18F75-2DC6-4F65-AB05-9096E6361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2208213"/>
            <a:ext cx="3365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bIns="91440" anchor="ctr" anchorCtr="1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0E358EC-66C2-4421-A530-0B30D905A9B2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anose="020B0604020202020204" charset="0"/>
                <a:ea typeface="+mn-ea"/>
                <a:cs typeface="Barlow" panose="020B0604020202020204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11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 panose="020B0604020202020204" charset="0"/>
              <a:ea typeface="+mn-ea"/>
              <a:cs typeface="Barlow" panose="020B0604020202020204" charset="0"/>
            </a:endParaRPr>
          </a:p>
        </p:txBody>
      </p:sp>
      <p:sp>
        <p:nvSpPr>
          <p:cNvPr id="19458" name="Text Box 2">
            <a:extLst>
              <a:ext uri="{FF2B5EF4-FFF2-40B4-BE49-F238E27FC236}">
                <a16:creationId xmlns:a16="http://schemas.microsoft.com/office/drawing/2014/main" id="{95EF2F37-9831-4FCF-BA59-11883C2C7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4779963"/>
            <a:ext cx="30305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DataScience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@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Feb 12, 2021</a:t>
            </a: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818FAEAD-E9CE-4B02-8CB7-DBD18DC2E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688" y="2032000"/>
            <a:ext cx="341312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0" name="Rectangle 4">
            <a:extLst>
              <a:ext uri="{FF2B5EF4-FFF2-40B4-BE49-F238E27FC236}">
                <a16:creationId xmlns:a16="http://schemas.microsoft.com/office/drawing/2014/main" id="{925C3C5A-E683-498E-8441-C6FF53796EC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90538" y="230188"/>
            <a:ext cx="5138737" cy="6000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 bIns="91440" anchor="b" anchorCtr="1"/>
          <a:lstStyle/>
          <a:p>
            <a:pPr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2400" b="1">
                <a:solidFill>
                  <a:srgbClr val="A5B0FE"/>
                </a:solidFill>
                <a:latin typeface="Google Sans" charset="0"/>
                <a:cs typeface="Miriam Libre" panose="020B0604020202020204" charset="-79"/>
              </a:rPr>
              <a:t>Long Short-Term Memory</a:t>
            </a:r>
          </a:p>
        </p:txBody>
      </p:sp>
      <p:pic>
        <p:nvPicPr>
          <p:cNvPr id="19461" name="Picture 5">
            <a:extLst>
              <a:ext uri="{FF2B5EF4-FFF2-40B4-BE49-F238E27FC236}">
                <a16:creationId xmlns:a16="http://schemas.microsoft.com/office/drawing/2014/main" id="{D68B2F70-10EA-43C7-BF6C-AA09A205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554163"/>
            <a:ext cx="877888" cy="1096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2" name="Picture 6">
            <a:extLst>
              <a:ext uri="{FF2B5EF4-FFF2-40B4-BE49-F238E27FC236}">
                <a16:creationId xmlns:a16="http://schemas.microsoft.com/office/drawing/2014/main" id="{E8B25BDB-B906-41C2-BE0A-FF7B0547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075" y="1554163"/>
            <a:ext cx="2244725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3" name="Text Box 7">
            <a:extLst>
              <a:ext uri="{FF2B5EF4-FFF2-40B4-BE49-F238E27FC236}">
                <a16:creationId xmlns:a16="http://schemas.microsoft.com/office/drawing/2014/main" id="{8A3D6733-558E-44A8-842F-BB7E38365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63" y="1063625"/>
            <a:ext cx="1522412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</a:tabLst>
              <a:defRPr/>
            </a:pPr>
            <a:r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</a:rPr>
              <a:t>RNN Overview</a:t>
            </a:r>
          </a:p>
        </p:txBody>
      </p:sp>
      <p:pic>
        <p:nvPicPr>
          <p:cNvPr id="19464" name="Picture 8">
            <a:extLst>
              <a:ext uri="{FF2B5EF4-FFF2-40B4-BE49-F238E27FC236}">
                <a16:creationId xmlns:a16="http://schemas.microsoft.com/office/drawing/2014/main" id="{86D42EF3-A0B6-4E9E-AE7B-1617BCA31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17838"/>
            <a:ext cx="3073400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5D1BB64A-8F90-488A-9146-8FC7BC4069D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90538" y="914400"/>
            <a:ext cx="5138737" cy="3924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 bIns="91440"/>
          <a:lstStyle/>
          <a:p>
            <a:pPr marL="914400" indent="-758825" hangingPunct="1">
              <a:lnSpc>
                <a:spcPct val="100000"/>
              </a:lnSpc>
              <a:spcBef>
                <a:spcPts val="600"/>
              </a:spcBef>
              <a:buClr>
                <a:srgbClr val="A5B0FE"/>
              </a:buClr>
              <a:buSzPct val="45000"/>
              <a:buFont typeface="Barlow Light" panose="020B0604020202020204" charset="0"/>
              <a:buChar char="▹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1800">
                <a:latin typeface="Barlow Light" panose="020B0604020202020204" charset="0"/>
                <a:cs typeface="Barlow Light" panose="020B0604020202020204" charset="0"/>
              </a:rPr>
              <a:t>The following data sources were considered.</a:t>
            </a:r>
          </a:p>
          <a:p>
            <a:pPr marL="1828800" lvl="1" indent="-758825" hangingPunct="1">
              <a:lnSpc>
                <a:spcPct val="100000"/>
              </a:lnSpc>
              <a:spcBef>
                <a:spcPct val="0"/>
              </a:spcBef>
              <a:buClr>
                <a:srgbClr val="A5B0FE"/>
              </a:buClr>
              <a:buSzPct val="45000"/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1800">
                <a:latin typeface="Barlow Light" panose="020B0604020202020204" charset="0"/>
                <a:cs typeface="Barlow Light" panose="020B0604020202020204" charset="0"/>
              </a:rPr>
              <a:t>EMNIST Dataset</a:t>
            </a:r>
          </a:p>
          <a:p>
            <a:pPr marL="1828800" lvl="1" indent="-758825" hangingPunct="1">
              <a:lnSpc>
                <a:spcPct val="100000"/>
              </a:lnSpc>
              <a:spcBef>
                <a:spcPct val="0"/>
              </a:spcBef>
              <a:buClr>
                <a:srgbClr val="A5B0FE"/>
              </a:buClr>
              <a:buSzPct val="45000"/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1800">
                <a:latin typeface="Barlow Light" panose="020B0604020202020204" charset="0"/>
                <a:cs typeface="Barlow Light" panose="020B0604020202020204" charset="0"/>
              </a:rPr>
              <a:t>IAM Handwriting Top50 </a:t>
            </a:r>
          </a:p>
          <a:p>
            <a:pPr marL="1828800" lvl="1" indent="-758825" hangingPunct="1">
              <a:lnSpc>
                <a:spcPct val="100000"/>
              </a:lnSpc>
              <a:spcBef>
                <a:spcPct val="0"/>
              </a:spcBef>
              <a:buClr>
                <a:srgbClr val="A5B0FE"/>
              </a:buClr>
              <a:buSzPct val="45000"/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1800">
                <a:latin typeface="Barlow Light" panose="020B0604020202020204" charset="0"/>
                <a:cs typeface="Barlow Light" panose="020B0604020202020204" charset="0"/>
              </a:rPr>
              <a:t>Yu Qiao </a:t>
            </a:r>
          </a:p>
          <a:p>
            <a:pPr marL="1828800" lvl="1" indent="-758825" hangingPunct="1">
              <a:lnSpc>
                <a:spcPct val="100000"/>
              </a:lnSpc>
              <a:spcBef>
                <a:spcPct val="0"/>
              </a:spcBef>
              <a:buClr>
                <a:srgbClr val="A5B0FE"/>
              </a:buClr>
              <a:buSzPct val="45000"/>
              <a:buFont typeface="Arial" panose="020B0604020202020204" pitchFamily="34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1800">
                <a:latin typeface="Barlow Light" panose="020B0604020202020204" charset="0"/>
                <a:cs typeface="Barlow Light" panose="020B0604020202020204" charset="0"/>
              </a:rPr>
              <a:t>A-Z Handwritten Alphabets(</a:t>
            </a:r>
            <a:r>
              <a:rPr lang="en-US" altLang="en-US" sz="1400">
                <a:latin typeface="Barlow Light" panose="020B0604020202020204" charset="0"/>
                <a:cs typeface="Barlow Light" panose="020B0604020202020204" charset="0"/>
              </a:rPr>
              <a:t>https://www.nist.gov/srd/nist-special-database-19</a:t>
            </a:r>
            <a:r>
              <a:rPr lang="en-US" altLang="en-US" sz="1800">
                <a:latin typeface="Barlow Light" panose="020B0604020202020204" charset="0"/>
                <a:cs typeface="Barlow Light" panose="020B0604020202020204" charset="0"/>
              </a:rPr>
              <a:t>) </a:t>
            </a:r>
          </a:p>
          <a:p>
            <a:pPr marL="152400" indent="0" hangingPunct="1">
              <a:lnSpc>
                <a:spcPct val="100000"/>
              </a:lnSpc>
              <a:spcBef>
                <a:spcPts val="600"/>
              </a:spcBef>
              <a:buClrTx/>
              <a:buSzPct val="45000"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lang="en-US" altLang="en-US" sz="1800">
              <a:latin typeface="Barlow Light" panose="020B0604020202020204" charset="0"/>
              <a:cs typeface="Barlow Light" panose="020B0604020202020204" charset="0"/>
            </a:endParaRP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035E1673-2576-4CEF-90B0-EF2230E5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2208213"/>
            <a:ext cx="3365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bIns="91440" anchor="ctr" anchorCtr="1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65B57940-B79C-4B0B-A728-4D0336901DC8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anose="020B0604020202020204" charset="0"/>
                <a:ea typeface="+mn-ea"/>
                <a:cs typeface="Barlow" panose="020B0604020202020204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12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 panose="020B0604020202020204" charset="0"/>
              <a:ea typeface="+mn-ea"/>
              <a:cs typeface="Barlow" panose="020B0604020202020204" charset="0"/>
            </a:endParaRP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4560E64D-E3B4-4728-9B84-3A6CDE98C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4779963"/>
            <a:ext cx="30305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DataScience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@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Feb 12, 2021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ABB7F1D0-C154-424A-B743-ED5FEF8F9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688" y="2032000"/>
            <a:ext cx="341312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5" name="Rectangle 5">
            <a:extLst>
              <a:ext uri="{FF2B5EF4-FFF2-40B4-BE49-F238E27FC236}">
                <a16:creationId xmlns:a16="http://schemas.microsoft.com/office/drawing/2014/main" id="{F17A4992-9092-4623-B47B-7A23D149CBD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90538" y="225425"/>
            <a:ext cx="5138737" cy="484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 bIns="91440" anchor="b"/>
          <a:lstStyle/>
          <a:p>
            <a:pPr algn="l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2400" b="1">
                <a:solidFill>
                  <a:srgbClr val="A5B0FE"/>
                </a:solidFill>
                <a:latin typeface="Miriam Libre" panose="020B0604020202020204" charset="-79"/>
                <a:cs typeface="Miriam Libre" panose="020B0604020202020204" charset="-79"/>
              </a:rPr>
              <a:t>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2359958" y="2067437"/>
            <a:ext cx="431507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dirty="0">
                <a:solidFill>
                  <a:srgbClr val="FFFFFF"/>
                </a:solidFill>
              </a:rPr>
              <a:t>Methods</a:t>
            </a:r>
          </a:p>
        </p:txBody>
      </p:sp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5" name="Google Shape;508;p39">
            <a:extLst>
              <a:ext uri="{FF2B5EF4-FFF2-40B4-BE49-F238E27FC236}">
                <a16:creationId xmlns:a16="http://schemas.microsoft.com/office/drawing/2014/main" id="{70AA4DD6-2FC5-443D-8A4B-6186E86898FD}"/>
              </a:ext>
            </a:extLst>
          </p:cNvPr>
          <p:cNvGrpSpPr/>
          <p:nvPr/>
        </p:nvGrpSpPr>
        <p:grpSpPr>
          <a:xfrm rot="10800000">
            <a:off x="6825635" y="724357"/>
            <a:ext cx="1047339" cy="1438885"/>
            <a:chOff x="0" y="855663"/>
            <a:chExt cx="1652475" cy="2270250"/>
          </a:xfrm>
        </p:grpSpPr>
        <p:sp>
          <p:nvSpPr>
            <p:cNvPr id="6" name="Google Shape;509;p39">
              <a:extLst>
                <a:ext uri="{FF2B5EF4-FFF2-40B4-BE49-F238E27FC236}">
                  <a16:creationId xmlns:a16="http://schemas.microsoft.com/office/drawing/2014/main" id="{AFFED173-D7DD-4C70-BF82-4602C8CAF5DA}"/>
                </a:ext>
              </a:extLst>
            </p:cNvPr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0;p39">
              <a:extLst>
                <a:ext uri="{FF2B5EF4-FFF2-40B4-BE49-F238E27FC236}">
                  <a16:creationId xmlns:a16="http://schemas.microsoft.com/office/drawing/2014/main" id="{E694F983-75F9-4C62-85BE-BFD7ACAAD686}"/>
                </a:ext>
              </a:extLst>
            </p:cNvPr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11;p39">
              <a:extLst>
                <a:ext uri="{FF2B5EF4-FFF2-40B4-BE49-F238E27FC236}">
                  <a16:creationId xmlns:a16="http://schemas.microsoft.com/office/drawing/2014/main" id="{30F892A3-FF79-42A0-B858-514D50673BE8}"/>
                </a:ext>
              </a:extLst>
            </p:cNvPr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2;p39">
              <a:extLst>
                <a:ext uri="{FF2B5EF4-FFF2-40B4-BE49-F238E27FC236}">
                  <a16:creationId xmlns:a16="http://schemas.microsoft.com/office/drawing/2014/main" id="{55B19A62-E6E5-42D2-AA1F-13348985365A}"/>
                </a:ext>
              </a:extLst>
            </p:cNvPr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3;p39">
              <a:extLst>
                <a:ext uri="{FF2B5EF4-FFF2-40B4-BE49-F238E27FC236}">
                  <a16:creationId xmlns:a16="http://schemas.microsoft.com/office/drawing/2014/main" id="{60AC9888-F9E2-49F6-8DF5-3FE0D681D1CA}"/>
                </a:ext>
              </a:extLst>
            </p:cNvPr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14;p39">
              <a:extLst>
                <a:ext uri="{FF2B5EF4-FFF2-40B4-BE49-F238E27FC236}">
                  <a16:creationId xmlns:a16="http://schemas.microsoft.com/office/drawing/2014/main" id="{6E26EDD4-5531-4B94-9ECB-E10462451214}"/>
                </a:ext>
              </a:extLst>
            </p:cNvPr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5;p39">
              <a:extLst>
                <a:ext uri="{FF2B5EF4-FFF2-40B4-BE49-F238E27FC236}">
                  <a16:creationId xmlns:a16="http://schemas.microsoft.com/office/drawing/2014/main" id="{1A862603-25EA-4059-86D1-3C8E4DEE6C82}"/>
                </a:ext>
              </a:extLst>
            </p:cNvPr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16;p39">
              <a:extLst>
                <a:ext uri="{FF2B5EF4-FFF2-40B4-BE49-F238E27FC236}">
                  <a16:creationId xmlns:a16="http://schemas.microsoft.com/office/drawing/2014/main" id="{29CE7654-C851-4386-B740-6EBE2AD5D21C}"/>
                </a:ext>
              </a:extLst>
            </p:cNvPr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17;p39">
              <a:extLst>
                <a:ext uri="{FF2B5EF4-FFF2-40B4-BE49-F238E27FC236}">
                  <a16:creationId xmlns:a16="http://schemas.microsoft.com/office/drawing/2014/main" id="{E2DED2F5-71E0-41A2-A500-A0851922B6FE}"/>
                </a:ext>
              </a:extLst>
            </p:cNvPr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F510EB8E-EB56-4A91-9A8F-7DB8B719930E}"/>
              </a:ext>
            </a:extLst>
          </p:cNvPr>
          <p:cNvGrpSpPr/>
          <p:nvPr/>
        </p:nvGrpSpPr>
        <p:grpSpPr>
          <a:xfrm rot="10800000">
            <a:off x="563397" y="2881338"/>
            <a:ext cx="1488099" cy="14388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007BB968-28BF-4A63-AEC8-4B753F478482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1E069CC0-2D1F-41AF-8253-1B7823060200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C16A5463-B4FC-403F-9EE8-63E21555156B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A1D1E8EF-147E-4EDD-8D87-5B16F2B65F5B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C02FE57-6018-41FE-8F07-05375318FA34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3B67F992-160A-45B4-9F26-83D8277F548F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E7A61DF4-5EE4-4737-A585-A1AD02773768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E9A9480-0AD4-4D63-9F43-A8C78ACD1F0C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CD6FAB4-76BA-42E9-89BC-A2709993A1EF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D93076A-55A0-4546-B3EC-985CDEF923EC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1571DBCC-7A46-4CF3-909D-DD8B8E624974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D08858D5-2BFA-4E3E-AD89-8545AA49925A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8AF63518-2E7D-4A1B-AE3B-234E1E7F845D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81E1AD-D026-46CD-8389-85AB19AB420E}"/>
              </a:ext>
            </a:extLst>
          </p:cNvPr>
          <p:cNvSpPr txBox="1"/>
          <p:nvPr/>
        </p:nvSpPr>
        <p:spPr>
          <a:xfrm>
            <a:off x="513872" y="4535427"/>
            <a:ext cx="2943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B2899F-E7CD-4B59-AC56-2628B44E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74" y="4633447"/>
            <a:ext cx="335999" cy="1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16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1A0B2-BDB9-4295-A7BA-C4A010578EC1}"/>
              </a:ext>
            </a:extLst>
          </p:cNvPr>
          <p:cNvSpPr txBox="1"/>
          <p:nvPr/>
        </p:nvSpPr>
        <p:spPr>
          <a:xfrm>
            <a:off x="490817" y="4780430"/>
            <a:ext cx="3029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FCA0E-0705-46DB-AC0E-659CA300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594" y="2031480"/>
            <a:ext cx="341406" cy="176799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BED5654-75CC-4433-90F8-BB7112A1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60" y="305251"/>
            <a:ext cx="5138738" cy="483934"/>
          </a:xfrm>
        </p:spPr>
        <p:txBody>
          <a:bodyPr/>
          <a:lstStyle/>
          <a:p>
            <a:r>
              <a:rPr lang="en-US" sz="2400" dirty="0"/>
              <a:t>Tools and Utilities</a:t>
            </a:r>
          </a:p>
        </p:txBody>
      </p:sp>
      <p:pic>
        <p:nvPicPr>
          <p:cNvPr id="5122" name="Picture 2" descr="Python Logo - PNG and Vector - Logo Download">
            <a:extLst>
              <a:ext uri="{FF2B5EF4-FFF2-40B4-BE49-F238E27FC236}">
                <a16:creationId xmlns:a16="http://schemas.microsoft.com/office/drawing/2014/main" id="{C7D88A5C-854E-48BA-88B0-492774C3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7" y="756140"/>
            <a:ext cx="2241816" cy="125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elcome to PyTorch Tutorials — PyTorch Tutorials 1.7.1 documentation">
            <a:extLst>
              <a:ext uri="{FF2B5EF4-FFF2-40B4-BE49-F238E27FC236}">
                <a16:creationId xmlns:a16="http://schemas.microsoft.com/office/drawing/2014/main" id="{B4F62FF2-B42E-48ED-9ECB-CBFB35D8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68" y="907298"/>
            <a:ext cx="2156284" cy="8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Apache Spark - Wikipedia">
            <a:extLst>
              <a:ext uri="{FF2B5EF4-FFF2-40B4-BE49-F238E27FC236}">
                <a16:creationId xmlns:a16="http://schemas.microsoft.com/office/drawing/2014/main" id="{0E5866C8-F9EA-4F8C-BE07-8F3C52DD2D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18DF3C0-9C85-4B2D-BBC0-04EE08D57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670" y="1685721"/>
            <a:ext cx="2600325" cy="1952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69322-C5BE-4D7C-A7E1-FD3A87D91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963" y="1930902"/>
            <a:ext cx="1922242" cy="151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BE3394-FDB4-471D-BBD1-248DA704B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0814" y="3481185"/>
            <a:ext cx="1888658" cy="899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5BF5A-53A4-4670-8ACC-C76C68E62D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656" y="3988365"/>
            <a:ext cx="3127158" cy="4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8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CFE2A4E7-C538-403D-9A30-F53EC062C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2208213"/>
            <a:ext cx="3365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bIns="91440" anchor="ctr" anchorCtr="1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FD91D2D-3019-4234-861F-FA6629991882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anose="020B0604020202020204" charset="0"/>
                <a:ea typeface="+mn-ea"/>
                <a:cs typeface="Barlow" panose="020B0604020202020204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15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 panose="020B0604020202020204" charset="0"/>
              <a:ea typeface="+mn-ea"/>
              <a:cs typeface="Barlow" panose="020B0604020202020204" charset="0"/>
            </a:endParaRP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DAE38BA0-3937-45EF-A5B3-E87F694C01D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82550"/>
            <a:ext cx="5138738" cy="857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 bIns="91440" anchor="b" anchorCtr="1"/>
          <a:lstStyle/>
          <a:p>
            <a:pPr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altLang="en-US" sz="2400">
                <a:solidFill>
                  <a:srgbClr val="A5B0FE"/>
                </a:solidFill>
                <a:latin typeface="Miriam Libre" panose="020B0604020202020204" charset="-79"/>
                <a:cs typeface="Miriam Libre" panose="020B0604020202020204" charset="-79"/>
              </a:rPr>
              <a:t>Generative Adversarial Network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DF686165-8755-4D68-B0B8-74EE495F6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939800"/>
            <a:ext cx="5124450" cy="301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855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Step 1 – Load data</a:t>
            </a:r>
          </a:p>
          <a:p>
            <a:pPr marL="0" marR="0" lvl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Step 2 – Build GAN Model</a:t>
            </a:r>
          </a:p>
          <a:p>
            <a:pPr marL="0" marR="0" lvl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Step 3 – Train</a:t>
            </a:r>
          </a:p>
          <a:p>
            <a:pPr marL="0" marR="0" lvl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Step 4 – Prediction</a:t>
            </a:r>
          </a:p>
          <a:p>
            <a:pPr marL="0" marR="0" lvl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endParaRPr kumimoji="0" lang="en-US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B4CDF1DF-DA5B-459B-9839-88B9516F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31" y="1947863"/>
            <a:ext cx="3865563" cy="213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12">
            <a:extLst>
              <a:ext uri="{FF2B5EF4-FFF2-40B4-BE49-F238E27FC236}">
                <a16:creationId xmlns:a16="http://schemas.microsoft.com/office/drawing/2014/main" id="{F1DF4529-AB4B-4126-A2C5-3431A1F79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1" y="4371766"/>
            <a:ext cx="5303837" cy="51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794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215900" marR="0" lvl="0" indent="-21590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 panose="020B0604020202020204" charset="0"/>
                <a:ea typeface="+mn-ea"/>
                <a:cs typeface="Barlow Light" panose="020B0604020202020204" charset="0"/>
              </a:rPr>
              <a:t>A-Z Handwritten Alphabets</a:t>
            </a:r>
          </a:p>
          <a:p>
            <a:pPr marL="215900" marR="0" lvl="0" indent="-21590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 panose="020B0604020202020204" charset="0"/>
                <a:ea typeface="+mn-ea"/>
                <a:cs typeface="Barlow Light" panose="020B0604020202020204" charset="0"/>
              </a:rPr>
              <a:t>The dataset contains 26 folders (A-Z) containing handwritten images in size 2828 pixels, each alphabet in the image is center fitted to 2020 pixel box.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F70CCD53-E076-461F-9ECF-B7EDFA4B6D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2208213"/>
            <a:ext cx="3365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bIns="91440" anchor="ctr" anchorCtr="1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5618358E-8970-4FE5-BF3D-BFACEDF36265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anose="020B0604020202020204" charset="0"/>
                <a:ea typeface="+mn-ea"/>
                <a:cs typeface="Barlow" panose="020B0604020202020204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16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 panose="020B0604020202020204" charset="0"/>
              <a:ea typeface="+mn-ea"/>
              <a:cs typeface="Barlow" panose="020B0604020202020204" charset="0"/>
            </a:endParaRPr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id="{62021F11-55B9-4FBA-8161-8AFEF4EE2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784538"/>
            <a:ext cx="2743200" cy="307975"/>
          </a:xfrm>
          <a:prstGeom prst="rect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Ctr="1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Stroke Dataset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351ACC03-E3D4-4BBF-ACDF-923CEDF066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2460813"/>
            <a:ext cx="2743200" cy="307975"/>
          </a:xfrm>
          <a:prstGeom prst="rect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Ctr="1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Stroke Set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58E9893A-0642-449C-93AE-6385419BD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3094225"/>
            <a:ext cx="2743200" cy="307975"/>
          </a:xfrm>
          <a:prstGeom prst="rect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Ctr="1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Stroke</a:t>
            </a: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8AF93BA2-FD04-4D73-832C-EECA00E35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3735575"/>
            <a:ext cx="2743200" cy="307975"/>
          </a:xfrm>
          <a:prstGeom prst="rect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Ctr="1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Arial" panose="020B0604020202020204" pitchFamily="34" charset="0"/>
              </a:rPr>
              <a:t>Point</a:t>
            </a:r>
          </a:p>
        </p:txBody>
      </p:sp>
      <p:sp>
        <p:nvSpPr>
          <p:cNvPr id="23558" name="Freeform 6">
            <a:extLst>
              <a:ext uri="{FF2B5EF4-FFF2-40B4-BE49-F238E27FC236}">
                <a16:creationId xmlns:a16="http://schemas.microsoft.com/office/drawing/2014/main" id="{D70F8DF7-0EF7-4991-AF7D-356F40177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750" y="2122675"/>
            <a:ext cx="230188" cy="304800"/>
          </a:xfrm>
          <a:custGeom>
            <a:avLst/>
            <a:gdLst>
              <a:gd name="G0" fmla="+- 5400 0 0"/>
              <a:gd name="G1" fmla="+- 16200 0 0"/>
              <a:gd name="G2" fmla="+- 21600 0 5400"/>
              <a:gd name="G3" fmla="+- 21600 0 G1"/>
              <a:gd name="G4" fmla="*/ G3 G0 1"/>
              <a:gd name="G5" fmla="*/ G4 1 10800"/>
              <a:gd name="G6" fmla="+- G1 G5 0"/>
              <a:gd name="G7" fmla="*/ G1 G0 1"/>
              <a:gd name="G8" fmla="*/ G7 1 10800"/>
              <a:gd name="G9" fmla="+- G1 0 G8"/>
              <a:gd name="T0" fmla="*/ 5400 w 21600"/>
              <a:gd name="T1" fmla="*/ 0 h 21600"/>
              <a:gd name="T2" fmla="*/ 5400 w 21600"/>
              <a:gd name="T3" fmla="*/ 16200 h 21600"/>
              <a:gd name="T4" fmla="*/ 0 w 21600"/>
              <a:gd name="T5" fmla="*/ 16200 h 21600"/>
              <a:gd name="T6" fmla="*/ 10800 w 21600"/>
              <a:gd name="T7" fmla="*/ 21600 h 21600"/>
              <a:gd name="T8" fmla="*/ 21600 w 21600"/>
              <a:gd name="T9" fmla="*/ 16200 h 21600"/>
              <a:gd name="T10" fmla="*/ 16200 w 21600"/>
              <a:gd name="T11" fmla="*/ 16200 h 21600"/>
              <a:gd name="T12" fmla="*/ 16200 w 21600"/>
              <a:gd name="T13" fmla="*/ 0 h 21600"/>
              <a:gd name="T14" fmla="*/ G0 w 21600"/>
              <a:gd name="T15" fmla="*/ 0 h 21600"/>
              <a:gd name="T16" fmla="*/ G2 w 21600"/>
              <a:gd name="T17" fmla="*/ G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000000"/>
          </a:solidFill>
          <a:ln w="25560" cap="flat">
            <a:solidFill>
              <a:srgbClr val="7880B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</a:endParaRPr>
          </a:p>
        </p:txBody>
      </p:sp>
      <p:sp>
        <p:nvSpPr>
          <p:cNvPr id="23559" name="Freeform 7">
            <a:extLst>
              <a:ext uri="{FF2B5EF4-FFF2-40B4-BE49-F238E27FC236}">
                <a16:creationId xmlns:a16="http://schemas.microsoft.com/office/drawing/2014/main" id="{112FEF37-C255-424B-B05A-F2708FEFD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4163" y="3427600"/>
            <a:ext cx="230187" cy="280988"/>
          </a:xfrm>
          <a:custGeom>
            <a:avLst/>
            <a:gdLst>
              <a:gd name="G0" fmla="+- 5400 0 0"/>
              <a:gd name="G1" fmla="+- 16200 0 0"/>
              <a:gd name="G2" fmla="+- 21600 0 5400"/>
              <a:gd name="G3" fmla="+- 21600 0 G1"/>
              <a:gd name="G4" fmla="*/ G3 G0 1"/>
              <a:gd name="G5" fmla="*/ G4 1 10800"/>
              <a:gd name="G6" fmla="+- G1 G5 0"/>
              <a:gd name="G7" fmla="*/ G1 G0 1"/>
              <a:gd name="G8" fmla="*/ G7 1 10800"/>
              <a:gd name="G9" fmla="+- G1 0 G8"/>
              <a:gd name="T0" fmla="*/ 5400 w 21600"/>
              <a:gd name="T1" fmla="*/ 0 h 21600"/>
              <a:gd name="T2" fmla="*/ 5400 w 21600"/>
              <a:gd name="T3" fmla="*/ 16200 h 21600"/>
              <a:gd name="T4" fmla="*/ 0 w 21600"/>
              <a:gd name="T5" fmla="*/ 16200 h 21600"/>
              <a:gd name="T6" fmla="*/ 10800 w 21600"/>
              <a:gd name="T7" fmla="*/ 21600 h 21600"/>
              <a:gd name="T8" fmla="*/ 21600 w 21600"/>
              <a:gd name="T9" fmla="*/ 16200 h 21600"/>
              <a:gd name="T10" fmla="*/ 16200 w 21600"/>
              <a:gd name="T11" fmla="*/ 16200 h 21600"/>
              <a:gd name="T12" fmla="*/ 16200 w 21600"/>
              <a:gd name="T13" fmla="*/ 0 h 21600"/>
              <a:gd name="T14" fmla="*/ G0 w 21600"/>
              <a:gd name="T15" fmla="*/ 0 h 21600"/>
              <a:gd name="T16" fmla="*/ G2 w 21600"/>
              <a:gd name="T17" fmla="*/ G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000000"/>
          </a:solidFill>
          <a:ln w="25560" cap="flat">
            <a:solidFill>
              <a:srgbClr val="7880B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</a:endParaRPr>
          </a:p>
        </p:txBody>
      </p:sp>
      <p:sp>
        <p:nvSpPr>
          <p:cNvPr id="23560" name="Freeform 8">
            <a:extLst>
              <a:ext uri="{FF2B5EF4-FFF2-40B4-BE49-F238E27FC236}">
                <a16:creationId xmlns:a16="http://schemas.microsoft.com/office/drawing/2014/main" id="{058411FA-C517-4CFC-8317-D6FBAA04B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513" y="2797363"/>
            <a:ext cx="230187" cy="271462"/>
          </a:xfrm>
          <a:custGeom>
            <a:avLst/>
            <a:gdLst>
              <a:gd name="G0" fmla="+- 5400 0 0"/>
              <a:gd name="G1" fmla="+- 16200 0 0"/>
              <a:gd name="G2" fmla="+- 21600 0 5400"/>
              <a:gd name="G3" fmla="+- 21600 0 G1"/>
              <a:gd name="G4" fmla="*/ G3 G0 1"/>
              <a:gd name="G5" fmla="*/ G4 1 10800"/>
              <a:gd name="G6" fmla="+- G1 G5 0"/>
              <a:gd name="G7" fmla="*/ G1 G0 1"/>
              <a:gd name="G8" fmla="*/ G7 1 10800"/>
              <a:gd name="G9" fmla="+- G1 0 G8"/>
              <a:gd name="T0" fmla="*/ 5400 w 21600"/>
              <a:gd name="T1" fmla="*/ 0 h 21600"/>
              <a:gd name="T2" fmla="*/ 5400 w 21600"/>
              <a:gd name="T3" fmla="*/ 16200 h 21600"/>
              <a:gd name="T4" fmla="*/ 0 w 21600"/>
              <a:gd name="T5" fmla="*/ 16200 h 21600"/>
              <a:gd name="T6" fmla="*/ 10800 w 21600"/>
              <a:gd name="T7" fmla="*/ 21600 h 21600"/>
              <a:gd name="T8" fmla="*/ 21600 w 21600"/>
              <a:gd name="T9" fmla="*/ 16200 h 21600"/>
              <a:gd name="T10" fmla="*/ 16200 w 21600"/>
              <a:gd name="T11" fmla="*/ 16200 h 21600"/>
              <a:gd name="T12" fmla="*/ 16200 w 21600"/>
              <a:gd name="T13" fmla="*/ 0 h 21600"/>
              <a:gd name="T14" fmla="*/ G0 w 21600"/>
              <a:gd name="T15" fmla="*/ 0 h 21600"/>
              <a:gd name="T16" fmla="*/ G2 w 21600"/>
              <a:gd name="T17" fmla="*/ G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T14" t="T15" r="T16" b="T17"/>
            <a:pathLst>
              <a:path w="21600" h="21600">
                <a:moveTo>
                  <a:pt x="5400" y="0"/>
                </a:moveTo>
                <a:lnTo>
                  <a:pt x="5400" y="16200"/>
                </a:lnTo>
                <a:lnTo>
                  <a:pt x="0" y="16200"/>
                </a:lnTo>
                <a:lnTo>
                  <a:pt x="10800" y="21600"/>
                </a:lnTo>
                <a:lnTo>
                  <a:pt x="21600" y="16200"/>
                </a:lnTo>
                <a:lnTo>
                  <a:pt x="16200" y="16200"/>
                </a:lnTo>
                <a:lnTo>
                  <a:pt x="16200" y="0"/>
                </a:lnTo>
                <a:close/>
              </a:path>
            </a:pathLst>
          </a:custGeom>
          <a:solidFill>
            <a:srgbClr val="000000"/>
          </a:solidFill>
          <a:ln w="25560" cap="flat">
            <a:solidFill>
              <a:srgbClr val="7880B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</a:endParaRPr>
          </a:p>
        </p:txBody>
      </p:sp>
      <p:pic>
        <p:nvPicPr>
          <p:cNvPr id="23561" name="Picture 9">
            <a:extLst>
              <a:ext uri="{FF2B5EF4-FFF2-40B4-BE49-F238E27FC236}">
                <a16:creationId xmlns:a16="http://schemas.microsoft.com/office/drawing/2014/main" id="{8C8E6491-4743-4A60-8825-34E54781E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900" y="1698813"/>
            <a:ext cx="2278063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62" name="Rectangle 10">
            <a:extLst>
              <a:ext uri="{FF2B5EF4-FFF2-40B4-BE49-F238E27FC236}">
                <a16:creationId xmlns:a16="http://schemas.microsoft.com/office/drawing/2014/main" id="{98755D05-63B6-4DF2-91C2-E14CDD357BE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0675" y="470088"/>
            <a:ext cx="4937125" cy="71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91440" bIns="91440" anchor="ctr"/>
          <a:lstStyle/>
          <a:p>
            <a:pPr marL="1828800" lvl="1" indent="-758825" algn="l" hangingPunct="1">
              <a:lnSpc>
                <a:spcPct val="100000"/>
              </a:lnSpc>
              <a:buClr>
                <a:srgbClr val="A5B0FE"/>
              </a:buClr>
              <a:buSzPct val="45000"/>
              <a:buFont typeface="Arial" panose="020B0604020202020204" pitchFamily="34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</a:pPr>
            <a:r>
              <a:rPr lang="en-US" altLang="en-US" sz="3000" dirty="0">
                <a:solidFill>
                  <a:srgbClr val="A5B0FE"/>
                </a:solidFill>
                <a:latin typeface="Miriam Libre" panose="020B0604020202020204" charset="-79"/>
                <a:cs typeface="Miriam Libre" panose="020B0604020202020204" charset="-79"/>
              </a:rPr>
              <a:t>Data Structure </a:t>
            </a:r>
          </a:p>
        </p:txBody>
      </p:sp>
      <p:sp>
        <p:nvSpPr>
          <p:cNvPr id="23563" name="Text Box 11">
            <a:extLst>
              <a:ext uri="{FF2B5EF4-FFF2-40B4-BE49-F238E27FC236}">
                <a16:creationId xmlns:a16="http://schemas.microsoft.com/office/drawing/2014/main" id="{75AF27AC-2676-439E-B567-D0D634083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675" y="1184463"/>
            <a:ext cx="29130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7794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215900" marR="0" lvl="0" indent="-21590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rlow Light" panose="020B0604020202020204" charset="0"/>
                <a:ea typeface="+mn-ea"/>
                <a:cs typeface="Barlow Light" panose="020B0604020202020204" charset="0"/>
              </a:rPr>
              <a:t>IAM Handwriting Top50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12B23-CE7F-4852-A3D5-18930CD441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74A63-59C8-4171-9B73-2F3881C0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/>
              <a:t>LSTM Training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1DB05-920E-48DB-87DD-02B2A85BF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800" indent="-228600">
              <a:buFont typeface="Arial"/>
              <a:buChar char="•"/>
            </a:pPr>
            <a:r>
              <a:rPr lang="en-US" sz="1200" b="1">
                <a:latin typeface="Georgia"/>
              </a:rPr>
              <a:t>Step 1 – Load data</a:t>
            </a:r>
            <a:endParaRPr lang="en-US" sz="1200"/>
          </a:p>
          <a:p>
            <a:pPr marL="742950" lvl="2">
              <a:lnSpc>
                <a:spcPct val="150000"/>
              </a:lnSpc>
              <a:buFont typeface="Arial"/>
              <a:buChar char="•"/>
            </a:pPr>
            <a:r>
              <a:rPr lang="en-US" sz="1200" b="1">
                <a:latin typeface="Georgia"/>
              </a:rPr>
              <a:t>LSTMDataInterface</a:t>
            </a:r>
            <a:r>
              <a:rPr lang="en-US" sz="1200">
                <a:latin typeface="Georgia"/>
              </a:rPr>
              <a:t> is a function </a:t>
            </a:r>
          </a:p>
          <a:p>
            <a:pPr marL="228600" lvl="1" indent="-228600">
              <a:lnSpc>
                <a:spcPct val="150000"/>
              </a:lnSpc>
              <a:buFont typeface="Arial"/>
              <a:buChar char="•"/>
            </a:pPr>
            <a:r>
              <a:rPr lang="en-US" sz="1200" b="1">
                <a:latin typeface="Georgia"/>
              </a:rPr>
              <a:t>Step 2 – Build LSTM</a:t>
            </a:r>
            <a:endParaRPr lang="en-US" sz="1200"/>
          </a:p>
          <a:p>
            <a:pPr marL="742950" lvl="2">
              <a:lnSpc>
                <a:spcPct val="150000"/>
              </a:lnSpc>
              <a:buFont typeface="Arial"/>
              <a:buChar char="•"/>
            </a:pPr>
            <a:r>
              <a:rPr lang="en-US" sz="1200">
                <a:latin typeface="Georgia"/>
              </a:rPr>
              <a:t>Our LSTM model comprises of:</a:t>
            </a:r>
            <a:endParaRPr lang="en-US" sz="120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200">
                <a:latin typeface="Georgia"/>
              </a:rPr>
              <a:t>A GRU function from  pytorch</a:t>
            </a:r>
            <a:endParaRPr lang="en-US" sz="120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200">
                <a:latin typeface="Georgia"/>
              </a:rPr>
              <a:t>A linear layer for classification</a:t>
            </a:r>
            <a:endParaRPr lang="en-US" sz="1200"/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en-US" sz="1200">
                <a:latin typeface="Georgia"/>
              </a:rPr>
              <a:t>A SoftMax and entropy loss</a:t>
            </a:r>
            <a:endParaRPr lang="en-US" sz="1200"/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r>
              <a:rPr lang="en-US" sz="1200" b="1">
                <a:latin typeface="Georgia"/>
              </a:rPr>
              <a:t>Step 3 – Train</a:t>
            </a:r>
            <a:endParaRPr lang="en-US" sz="1200" dirty="0">
              <a:latin typeface="Georgia"/>
            </a:endParaRPr>
          </a:p>
          <a:p>
            <a:pPr marL="228600" indent="-228600">
              <a:lnSpc>
                <a:spcPct val="150000"/>
              </a:lnSpc>
              <a:buFont typeface="Arial"/>
              <a:buChar char="•"/>
            </a:pPr>
            <a:r>
              <a:rPr lang="en-US" sz="1200" b="1">
                <a:latin typeface="Georgia"/>
              </a:rPr>
              <a:t>Step 4 – Prediction</a:t>
            </a:r>
            <a:endParaRPr lang="en-US" sz="1200" b="1" dirty="0">
              <a:latin typeface="Georgia"/>
            </a:endParaRPr>
          </a:p>
          <a:p>
            <a:pPr marL="285750">
              <a:lnSpc>
                <a:spcPct val="150000"/>
              </a:lnSpc>
              <a:buFont typeface="Arial,Sans-Serif"/>
              <a:buChar char="•"/>
            </a:pPr>
            <a:endParaRPr lang="en-US" sz="1200" b="1" dirty="0">
              <a:latin typeface="Georgia"/>
            </a:endParaRPr>
          </a:p>
          <a:p>
            <a:pPr marL="285750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</a:pPr>
            <a:endParaRPr lang="en-US" sz="1200" dirty="0">
              <a:latin typeface="Georgia"/>
            </a:endParaRPr>
          </a:p>
          <a:p>
            <a:pPr marL="285750">
              <a:lnSpc>
                <a:spcPct val="150000"/>
              </a:lnSpc>
              <a:buFont typeface="Arial,Sans-Serif"/>
              <a:buChar char="•"/>
            </a:pPr>
            <a:endParaRPr lang="en-US" sz="1200" dirty="0">
              <a:latin typeface="Georgia"/>
            </a:endParaRPr>
          </a:p>
          <a:p>
            <a:pPr marL="742950" lvl="2">
              <a:lnSpc>
                <a:spcPct val="150000"/>
              </a:lnSpc>
              <a:buFont typeface="Arial"/>
              <a:buChar char="•"/>
            </a:pPr>
            <a:endParaRPr lang="en-US" sz="1400" b="1" dirty="0">
              <a:latin typeface="Georgia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Georgia"/>
            </a:endParaRPr>
          </a:p>
          <a:p>
            <a:pPr marL="285750" lvl="1" indent="-285750">
              <a:lnSpc>
                <a:spcPct val="150000"/>
              </a:lnSpc>
              <a:buFont typeface="Arial,Sans-Serif"/>
              <a:buChar char="•"/>
            </a:pPr>
            <a:endParaRPr lang="en-US" sz="1400" dirty="0"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297055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2359958" y="2067437"/>
            <a:ext cx="431507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dirty="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5" name="Google Shape;508;p39">
            <a:extLst>
              <a:ext uri="{FF2B5EF4-FFF2-40B4-BE49-F238E27FC236}">
                <a16:creationId xmlns:a16="http://schemas.microsoft.com/office/drawing/2014/main" id="{70AA4DD6-2FC5-443D-8A4B-6186E86898FD}"/>
              </a:ext>
            </a:extLst>
          </p:cNvPr>
          <p:cNvGrpSpPr/>
          <p:nvPr/>
        </p:nvGrpSpPr>
        <p:grpSpPr>
          <a:xfrm rot="10800000">
            <a:off x="6825635" y="724357"/>
            <a:ext cx="1047339" cy="1438885"/>
            <a:chOff x="0" y="855663"/>
            <a:chExt cx="1652475" cy="2270250"/>
          </a:xfrm>
        </p:grpSpPr>
        <p:sp>
          <p:nvSpPr>
            <p:cNvPr id="6" name="Google Shape;509;p39">
              <a:extLst>
                <a:ext uri="{FF2B5EF4-FFF2-40B4-BE49-F238E27FC236}">
                  <a16:creationId xmlns:a16="http://schemas.microsoft.com/office/drawing/2014/main" id="{AFFED173-D7DD-4C70-BF82-4602C8CAF5DA}"/>
                </a:ext>
              </a:extLst>
            </p:cNvPr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0;p39">
              <a:extLst>
                <a:ext uri="{FF2B5EF4-FFF2-40B4-BE49-F238E27FC236}">
                  <a16:creationId xmlns:a16="http://schemas.microsoft.com/office/drawing/2014/main" id="{E694F983-75F9-4C62-85BE-BFD7ACAAD686}"/>
                </a:ext>
              </a:extLst>
            </p:cNvPr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11;p39">
              <a:extLst>
                <a:ext uri="{FF2B5EF4-FFF2-40B4-BE49-F238E27FC236}">
                  <a16:creationId xmlns:a16="http://schemas.microsoft.com/office/drawing/2014/main" id="{30F892A3-FF79-42A0-B858-514D50673BE8}"/>
                </a:ext>
              </a:extLst>
            </p:cNvPr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2;p39">
              <a:extLst>
                <a:ext uri="{FF2B5EF4-FFF2-40B4-BE49-F238E27FC236}">
                  <a16:creationId xmlns:a16="http://schemas.microsoft.com/office/drawing/2014/main" id="{55B19A62-E6E5-42D2-AA1F-13348985365A}"/>
                </a:ext>
              </a:extLst>
            </p:cNvPr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3;p39">
              <a:extLst>
                <a:ext uri="{FF2B5EF4-FFF2-40B4-BE49-F238E27FC236}">
                  <a16:creationId xmlns:a16="http://schemas.microsoft.com/office/drawing/2014/main" id="{60AC9888-F9E2-49F6-8DF5-3FE0D681D1CA}"/>
                </a:ext>
              </a:extLst>
            </p:cNvPr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14;p39">
              <a:extLst>
                <a:ext uri="{FF2B5EF4-FFF2-40B4-BE49-F238E27FC236}">
                  <a16:creationId xmlns:a16="http://schemas.microsoft.com/office/drawing/2014/main" id="{6E26EDD4-5531-4B94-9ECB-E10462451214}"/>
                </a:ext>
              </a:extLst>
            </p:cNvPr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5;p39">
              <a:extLst>
                <a:ext uri="{FF2B5EF4-FFF2-40B4-BE49-F238E27FC236}">
                  <a16:creationId xmlns:a16="http://schemas.microsoft.com/office/drawing/2014/main" id="{1A862603-25EA-4059-86D1-3C8E4DEE6C82}"/>
                </a:ext>
              </a:extLst>
            </p:cNvPr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16;p39">
              <a:extLst>
                <a:ext uri="{FF2B5EF4-FFF2-40B4-BE49-F238E27FC236}">
                  <a16:creationId xmlns:a16="http://schemas.microsoft.com/office/drawing/2014/main" id="{29CE7654-C851-4386-B740-6EBE2AD5D21C}"/>
                </a:ext>
              </a:extLst>
            </p:cNvPr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17;p39">
              <a:extLst>
                <a:ext uri="{FF2B5EF4-FFF2-40B4-BE49-F238E27FC236}">
                  <a16:creationId xmlns:a16="http://schemas.microsoft.com/office/drawing/2014/main" id="{E2DED2F5-71E0-41A2-A500-A0851922B6FE}"/>
                </a:ext>
              </a:extLst>
            </p:cNvPr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F510EB8E-EB56-4A91-9A8F-7DB8B719930E}"/>
              </a:ext>
            </a:extLst>
          </p:cNvPr>
          <p:cNvGrpSpPr/>
          <p:nvPr/>
        </p:nvGrpSpPr>
        <p:grpSpPr>
          <a:xfrm rot="10800000">
            <a:off x="563397" y="2881338"/>
            <a:ext cx="1488099" cy="14388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007BB968-28BF-4A63-AEC8-4B753F478482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1E069CC0-2D1F-41AF-8253-1B7823060200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C16A5463-B4FC-403F-9EE8-63E21555156B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A1D1E8EF-147E-4EDD-8D87-5B16F2B65F5B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C02FE57-6018-41FE-8F07-05375318FA34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3B67F992-160A-45B4-9F26-83D8277F548F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E7A61DF4-5EE4-4737-A585-A1AD02773768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E9A9480-0AD4-4D63-9F43-A8C78ACD1F0C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CD6FAB4-76BA-42E9-89BC-A2709993A1EF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D93076A-55A0-4546-B3EC-985CDEF923EC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1571DBCC-7A46-4CF3-909D-DD8B8E624974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D08858D5-2BFA-4E3E-AD89-8545AA49925A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8AF63518-2E7D-4A1B-AE3B-234E1E7F845D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81E1AD-D026-46CD-8389-85AB19AB420E}"/>
              </a:ext>
            </a:extLst>
          </p:cNvPr>
          <p:cNvSpPr txBox="1"/>
          <p:nvPr/>
        </p:nvSpPr>
        <p:spPr>
          <a:xfrm>
            <a:off x="513872" y="4535427"/>
            <a:ext cx="2943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B2899F-E7CD-4B59-AC56-2628B44E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74" y="4633447"/>
            <a:ext cx="335999" cy="1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73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B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1">
            <a:extLst>
              <a:ext uri="{FF2B5EF4-FFF2-40B4-BE49-F238E27FC236}">
                <a16:creationId xmlns:a16="http://schemas.microsoft.com/office/drawing/2014/main" id="{61B15939-2FB5-4730-97D6-FF3415123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7450" y="2208213"/>
            <a:ext cx="33655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tIns="91440" bIns="91440" anchor="ctr" anchorCtr="1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fld id="{D7012162-DB0B-4B12-9780-FA017E20ECCA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" panose="020B0604020202020204" charset="0"/>
                <a:ea typeface="+mn-ea"/>
                <a:cs typeface="Barlow" panose="020B0604020202020204" charset="0"/>
                <a:sym typeface="Arial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t>19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rlow" panose="020B0604020202020204" charset="0"/>
              <a:ea typeface="+mn-ea"/>
              <a:cs typeface="Barlow" panose="020B0604020202020204" charset="0"/>
              <a:sym typeface="Arial"/>
            </a:endParaRPr>
          </a:p>
        </p:txBody>
      </p:sp>
      <p:sp>
        <p:nvSpPr>
          <p:cNvPr id="27650" name="Text Box 2">
            <a:extLst>
              <a:ext uri="{FF2B5EF4-FFF2-40B4-BE49-F238E27FC236}">
                <a16:creationId xmlns:a16="http://schemas.microsoft.com/office/drawing/2014/main" id="{65B8D420-3C63-4393-A6E5-97ACCB7FC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538" y="4779963"/>
            <a:ext cx="303053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/>
            </a:pP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DataScience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@</a:t>
            </a:r>
            <a:r>
              <a:rPr kumimoji="0" lang="en-US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SMU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	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Feb 12, 2021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210C4F32-EC17-4ED0-9EAC-726399E3F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688" y="2032000"/>
            <a:ext cx="341312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25560" cap="flat">
                <a:solidFill>
                  <a:srgbClr val="03669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2" name="Text Box 4">
            <a:extLst>
              <a:ext uri="{FF2B5EF4-FFF2-40B4-BE49-F238E27FC236}">
                <a16:creationId xmlns:a16="http://schemas.microsoft.com/office/drawing/2014/main" id="{55861483-1E0D-4D66-AA85-9116D3866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65125"/>
            <a:ext cx="506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109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marL="0" marR="0" lvl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A5B0FE"/>
                </a:solidFill>
                <a:effectLst/>
                <a:uLnTx/>
                <a:uFillTx/>
                <a:latin typeface="Miriam Libre" panose="020B0604020202020204" charset="-79"/>
                <a:ea typeface="+mn-ea"/>
                <a:cs typeface="Miriam Libre" panose="020B0604020202020204" charset="-79"/>
                <a:sym typeface="Arial"/>
              </a:rPr>
              <a:t>Final Product</a:t>
            </a:r>
          </a:p>
        </p:txBody>
      </p:sp>
      <p:pic>
        <p:nvPicPr>
          <p:cNvPr id="27653" name="Picture 5">
            <a:extLst>
              <a:ext uri="{FF2B5EF4-FFF2-40B4-BE49-F238E27FC236}">
                <a16:creationId xmlns:a16="http://schemas.microsoft.com/office/drawing/2014/main" id="{4A85F531-C4F2-4C0D-8374-55DA0A9F6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5378450" cy="36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2640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138596-61A7-4272-BFF6-00CD0F790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103" y="2034248"/>
            <a:ext cx="335999" cy="1739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B86344-5511-4785-BD33-97C5EEEBD5F1}"/>
              </a:ext>
            </a:extLst>
          </p:cNvPr>
          <p:cNvSpPr txBox="1"/>
          <p:nvPr/>
        </p:nvSpPr>
        <p:spPr>
          <a:xfrm>
            <a:off x="490817" y="4780430"/>
            <a:ext cx="2892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Feb12,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2AABD-3DD0-48CA-8AFA-AD26AD7F1610}"/>
              </a:ext>
            </a:extLst>
          </p:cNvPr>
          <p:cNvSpPr txBox="1"/>
          <p:nvPr/>
        </p:nvSpPr>
        <p:spPr>
          <a:xfrm>
            <a:off x="490817" y="699848"/>
            <a:ext cx="3348317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Problem Statement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Background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Methods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Ethical Discussion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Conclusions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Questions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Citations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54D66A-2916-4914-8B35-F5FFFFFD33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E06D0-8DA4-4551-95DC-C0A2538A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10" y="493382"/>
            <a:ext cx="4175977" cy="3578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EFACB1-F1E5-4FF1-A722-0C79C837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20" y="4243098"/>
            <a:ext cx="5927155" cy="3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20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2359958" y="2067437"/>
            <a:ext cx="431507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dirty="0">
                <a:solidFill>
                  <a:srgbClr val="FFFFFF"/>
                </a:solidFill>
              </a:rPr>
              <a:t>Discussion/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Ethical </a:t>
            </a:r>
          </a:p>
        </p:txBody>
      </p:sp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5" name="Google Shape;508;p39">
            <a:extLst>
              <a:ext uri="{FF2B5EF4-FFF2-40B4-BE49-F238E27FC236}">
                <a16:creationId xmlns:a16="http://schemas.microsoft.com/office/drawing/2014/main" id="{70AA4DD6-2FC5-443D-8A4B-6186E86898FD}"/>
              </a:ext>
            </a:extLst>
          </p:cNvPr>
          <p:cNvGrpSpPr/>
          <p:nvPr/>
        </p:nvGrpSpPr>
        <p:grpSpPr>
          <a:xfrm rot="10800000">
            <a:off x="6825635" y="724357"/>
            <a:ext cx="1047339" cy="1438885"/>
            <a:chOff x="0" y="855663"/>
            <a:chExt cx="1652475" cy="2270250"/>
          </a:xfrm>
        </p:grpSpPr>
        <p:sp>
          <p:nvSpPr>
            <p:cNvPr id="6" name="Google Shape;509;p39">
              <a:extLst>
                <a:ext uri="{FF2B5EF4-FFF2-40B4-BE49-F238E27FC236}">
                  <a16:creationId xmlns:a16="http://schemas.microsoft.com/office/drawing/2014/main" id="{AFFED173-D7DD-4C70-BF82-4602C8CAF5DA}"/>
                </a:ext>
              </a:extLst>
            </p:cNvPr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0;p39">
              <a:extLst>
                <a:ext uri="{FF2B5EF4-FFF2-40B4-BE49-F238E27FC236}">
                  <a16:creationId xmlns:a16="http://schemas.microsoft.com/office/drawing/2014/main" id="{E694F983-75F9-4C62-85BE-BFD7ACAAD686}"/>
                </a:ext>
              </a:extLst>
            </p:cNvPr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11;p39">
              <a:extLst>
                <a:ext uri="{FF2B5EF4-FFF2-40B4-BE49-F238E27FC236}">
                  <a16:creationId xmlns:a16="http://schemas.microsoft.com/office/drawing/2014/main" id="{30F892A3-FF79-42A0-B858-514D50673BE8}"/>
                </a:ext>
              </a:extLst>
            </p:cNvPr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2;p39">
              <a:extLst>
                <a:ext uri="{FF2B5EF4-FFF2-40B4-BE49-F238E27FC236}">
                  <a16:creationId xmlns:a16="http://schemas.microsoft.com/office/drawing/2014/main" id="{55B19A62-E6E5-42D2-AA1F-13348985365A}"/>
                </a:ext>
              </a:extLst>
            </p:cNvPr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3;p39">
              <a:extLst>
                <a:ext uri="{FF2B5EF4-FFF2-40B4-BE49-F238E27FC236}">
                  <a16:creationId xmlns:a16="http://schemas.microsoft.com/office/drawing/2014/main" id="{60AC9888-F9E2-49F6-8DF5-3FE0D681D1CA}"/>
                </a:ext>
              </a:extLst>
            </p:cNvPr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14;p39">
              <a:extLst>
                <a:ext uri="{FF2B5EF4-FFF2-40B4-BE49-F238E27FC236}">
                  <a16:creationId xmlns:a16="http://schemas.microsoft.com/office/drawing/2014/main" id="{6E26EDD4-5531-4B94-9ECB-E10462451214}"/>
                </a:ext>
              </a:extLst>
            </p:cNvPr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5;p39">
              <a:extLst>
                <a:ext uri="{FF2B5EF4-FFF2-40B4-BE49-F238E27FC236}">
                  <a16:creationId xmlns:a16="http://schemas.microsoft.com/office/drawing/2014/main" id="{1A862603-25EA-4059-86D1-3C8E4DEE6C82}"/>
                </a:ext>
              </a:extLst>
            </p:cNvPr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16;p39">
              <a:extLst>
                <a:ext uri="{FF2B5EF4-FFF2-40B4-BE49-F238E27FC236}">
                  <a16:creationId xmlns:a16="http://schemas.microsoft.com/office/drawing/2014/main" id="{29CE7654-C851-4386-B740-6EBE2AD5D21C}"/>
                </a:ext>
              </a:extLst>
            </p:cNvPr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17;p39">
              <a:extLst>
                <a:ext uri="{FF2B5EF4-FFF2-40B4-BE49-F238E27FC236}">
                  <a16:creationId xmlns:a16="http://schemas.microsoft.com/office/drawing/2014/main" id="{E2DED2F5-71E0-41A2-A500-A0851922B6FE}"/>
                </a:ext>
              </a:extLst>
            </p:cNvPr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F510EB8E-EB56-4A91-9A8F-7DB8B719930E}"/>
              </a:ext>
            </a:extLst>
          </p:cNvPr>
          <p:cNvGrpSpPr/>
          <p:nvPr/>
        </p:nvGrpSpPr>
        <p:grpSpPr>
          <a:xfrm rot="10800000">
            <a:off x="563397" y="2881338"/>
            <a:ext cx="1488099" cy="14388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007BB968-28BF-4A63-AEC8-4B753F478482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1E069CC0-2D1F-41AF-8253-1B7823060200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C16A5463-B4FC-403F-9EE8-63E21555156B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A1D1E8EF-147E-4EDD-8D87-5B16F2B65F5B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C02FE57-6018-41FE-8F07-05375318FA34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3B67F992-160A-45B4-9F26-83D8277F548F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E7A61DF4-5EE4-4737-A585-A1AD02773768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E9A9480-0AD4-4D63-9F43-A8C78ACD1F0C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CD6FAB4-76BA-42E9-89BC-A2709993A1EF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D93076A-55A0-4546-B3EC-985CDEF923EC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1571DBCC-7A46-4CF3-909D-DD8B8E624974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D08858D5-2BFA-4E3E-AD89-8545AA49925A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8AF63518-2E7D-4A1B-AE3B-234E1E7F845D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81E1AD-D026-46CD-8389-85AB19AB420E}"/>
              </a:ext>
            </a:extLst>
          </p:cNvPr>
          <p:cNvSpPr txBox="1"/>
          <p:nvPr/>
        </p:nvSpPr>
        <p:spPr>
          <a:xfrm>
            <a:off x="513872" y="4535427"/>
            <a:ext cx="2943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B2899F-E7CD-4B59-AC56-2628B44E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74" y="4633447"/>
            <a:ext cx="335999" cy="1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768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EC5650-D36C-4F08-8F5A-A0C995982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8DDE09-F41E-460A-AD2D-04F3378E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Discussion/Ethical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9D668-D80E-4325-884D-45C729905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>
              <a:latin typeface="Georgia"/>
            </a:endParaRPr>
          </a:p>
        </p:txBody>
      </p:sp>
      <p:pic>
        <p:nvPicPr>
          <p:cNvPr id="6" name="Picture 6" descr="A picture containing clipart, seat&#10;&#10;Description automatically generated">
            <a:extLst>
              <a:ext uri="{FF2B5EF4-FFF2-40B4-BE49-F238E27FC236}">
                <a16:creationId xmlns:a16="http://schemas.microsoft.com/office/drawing/2014/main" id="{2C4F2197-DF5F-4B87-A112-E04796E8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1568478"/>
            <a:ext cx="5383921" cy="327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357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2359958" y="2067437"/>
            <a:ext cx="431507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dirty="0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5" name="Google Shape;508;p39">
            <a:extLst>
              <a:ext uri="{FF2B5EF4-FFF2-40B4-BE49-F238E27FC236}">
                <a16:creationId xmlns:a16="http://schemas.microsoft.com/office/drawing/2014/main" id="{70AA4DD6-2FC5-443D-8A4B-6186E86898FD}"/>
              </a:ext>
            </a:extLst>
          </p:cNvPr>
          <p:cNvGrpSpPr/>
          <p:nvPr/>
        </p:nvGrpSpPr>
        <p:grpSpPr>
          <a:xfrm rot="10800000">
            <a:off x="6825635" y="724357"/>
            <a:ext cx="1047339" cy="1438885"/>
            <a:chOff x="0" y="855663"/>
            <a:chExt cx="1652475" cy="2270250"/>
          </a:xfrm>
        </p:grpSpPr>
        <p:sp>
          <p:nvSpPr>
            <p:cNvPr id="6" name="Google Shape;509;p39">
              <a:extLst>
                <a:ext uri="{FF2B5EF4-FFF2-40B4-BE49-F238E27FC236}">
                  <a16:creationId xmlns:a16="http://schemas.microsoft.com/office/drawing/2014/main" id="{AFFED173-D7DD-4C70-BF82-4602C8CAF5DA}"/>
                </a:ext>
              </a:extLst>
            </p:cNvPr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0;p39">
              <a:extLst>
                <a:ext uri="{FF2B5EF4-FFF2-40B4-BE49-F238E27FC236}">
                  <a16:creationId xmlns:a16="http://schemas.microsoft.com/office/drawing/2014/main" id="{E694F983-75F9-4C62-85BE-BFD7ACAAD686}"/>
                </a:ext>
              </a:extLst>
            </p:cNvPr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11;p39">
              <a:extLst>
                <a:ext uri="{FF2B5EF4-FFF2-40B4-BE49-F238E27FC236}">
                  <a16:creationId xmlns:a16="http://schemas.microsoft.com/office/drawing/2014/main" id="{30F892A3-FF79-42A0-B858-514D50673BE8}"/>
                </a:ext>
              </a:extLst>
            </p:cNvPr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2;p39">
              <a:extLst>
                <a:ext uri="{FF2B5EF4-FFF2-40B4-BE49-F238E27FC236}">
                  <a16:creationId xmlns:a16="http://schemas.microsoft.com/office/drawing/2014/main" id="{55B19A62-E6E5-42D2-AA1F-13348985365A}"/>
                </a:ext>
              </a:extLst>
            </p:cNvPr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3;p39">
              <a:extLst>
                <a:ext uri="{FF2B5EF4-FFF2-40B4-BE49-F238E27FC236}">
                  <a16:creationId xmlns:a16="http://schemas.microsoft.com/office/drawing/2014/main" id="{60AC9888-F9E2-49F6-8DF5-3FE0D681D1CA}"/>
                </a:ext>
              </a:extLst>
            </p:cNvPr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14;p39">
              <a:extLst>
                <a:ext uri="{FF2B5EF4-FFF2-40B4-BE49-F238E27FC236}">
                  <a16:creationId xmlns:a16="http://schemas.microsoft.com/office/drawing/2014/main" id="{6E26EDD4-5531-4B94-9ECB-E10462451214}"/>
                </a:ext>
              </a:extLst>
            </p:cNvPr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5;p39">
              <a:extLst>
                <a:ext uri="{FF2B5EF4-FFF2-40B4-BE49-F238E27FC236}">
                  <a16:creationId xmlns:a16="http://schemas.microsoft.com/office/drawing/2014/main" id="{1A862603-25EA-4059-86D1-3C8E4DEE6C82}"/>
                </a:ext>
              </a:extLst>
            </p:cNvPr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16;p39">
              <a:extLst>
                <a:ext uri="{FF2B5EF4-FFF2-40B4-BE49-F238E27FC236}">
                  <a16:creationId xmlns:a16="http://schemas.microsoft.com/office/drawing/2014/main" id="{29CE7654-C851-4386-B740-6EBE2AD5D21C}"/>
                </a:ext>
              </a:extLst>
            </p:cNvPr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17;p39">
              <a:extLst>
                <a:ext uri="{FF2B5EF4-FFF2-40B4-BE49-F238E27FC236}">
                  <a16:creationId xmlns:a16="http://schemas.microsoft.com/office/drawing/2014/main" id="{E2DED2F5-71E0-41A2-A500-A0851922B6FE}"/>
                </a:ext>
              </a:extLst>
            </p:cNvPr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F510EB8E-EB56-4A91-9A8F-7DB8B719930E}"/>
              </a:ext>
            </a:extLst>
          </p:cNvPr>
          <p:cNvGrpSpPr/>
          <p:nvPr/>
        </p:nvGrpSpPr>
        <p:grpSpPr>
          <a:xfrm rot="10800000">
            <a:off x="563397" y="2881338"/>
            <a:ext cx="1488099" cy="14388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007BB968-28BF-4A63-AEC8-4B753F478482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1E069CC0-2D1F-41AF-8253-1B7823060200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C16A5463-B4FC-403F-9EE8-63E21555156B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A1D1E8EF-147E-4EDD-8D87-5B16F2B65F5B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C02FE57-6018-41FE-8F07-05375318FA34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3B67F992-160A-45B4-9F26-83D8277F548F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E7A61DF4-5EE4-4737-A585-A1AD02773768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E9A9480-0AD4-4D63-9F43-A8C78ACD1F0C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CD6FAB4-76BA-42E9-89BC-A2709993A1EF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D93076A-55A0-4546-B3EC-985CDEF923EC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1571DBCC-7A46-4CF3-909D-DD8B8E624974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D08858D5-2BFA-4E3E-AD89-8545AA49925A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8AF63518-2E7D-4A1B-AE3B-234E1E7F845D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81E1AD-D026-46CD-8389-85AB19AB420E}"/>
              </a:ext>
            </a:extLst>
          </p:cNvPr>
          <p:cNvSpPr txBox="1"/>
          <p:nvPr/>
        </p:nvSpPr>
        <p:spPr>
          <a:xfrm>
            <a:off x="513872" y="4535427"/>
            <a:ext cx="2943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B2899F-E7CD-4B59-AC56-2628B44E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74" y="4633447"/>
            <a:ext cx="335999" cy="1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44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D219E-D811-4ED1-8F0E-355218D3F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2DD7A-EEE1-4ACF-8F8B-237A93B8E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C7F38-D5F5-4284-9A51-567D56732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 aim for this application is to help people impacted by Dysgraphia to communicate better</a:t>
            </a:r>
          </a:p>
          <a:p>
            <a:r>
              <a:rPr lang="en-US" sz="1800" dirty="0"/>
              <a:t>We hope that this application will promote additional research</a:t>
            </a:r>
          </a:p>
        </p:txBody>
      </p:sp>
    </p:spTree>
    <p:extLst>
      <p:ext uri="{BB962C8B-B14F-4D97-AF65-F5344CB8AC3E}">
        <p14:creationId xmlns:p14="http://schemas.microsoft.com/office/powerpoint/2010/main" val="20092940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05118" y="14119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605118" y="2908431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2359958" y="2067437"/>
            <a:ext cx="431507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dirty="0">
                <a:solidFill>
                  <a:srgbClr val="FFFFFF"/>
                </a:solidFill>
              </a:rPr>
              <a:t>Citations</a:t>
            </a:r>
          </a:p>
        </p:txBody>
      </p:sp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26</a:t>
            </a:fld>
            <a:endParaRPr dirty="0"/>
          </a:p>
        </p:txBody>
      </p:sp>
      <p:grpSp>
        <p:nvGrpSpPr>
          <p:cNvPr id="5" name="Google Shape;508;p39">
            <a:extLst>
              <a:ext uri="{FF2B5EF4-FFF2-40B4-BE49-F238E27FC236}">
                <a16:creationId xmlns:a16="http://schemas.microsoft.com/office/drawing/2014/main" id="{70AA4DD6-2FC5-443D-8A4B-6186E86898FD}"/>
              </a:ext>
            </a:extLst>
          </p:cNvPr>
          <p:cNvGrpSpPr/>
          <p:nvPr/>
        </p:nvGrpSpPr>
        <p:grpSpPr>
          <a:xfrm rot="10800000">
            <a:off x="6825635" y="724357"/>
            <a:ext cx="1047339" cy="1438885"/>
            <a:chOff x="0" y="855663"/>
            <a:chExt cx="1652475" cy="2270250"/>
          </a:xfrm>
        </p:grpSpPr>
        <p:sp>
          <p:nvSpPr>
            <p:cNvPr id="6" name="Google Shape;509;p39">
              <a:extLst>
                <a:ext uri="{FF2B5EF4-FFF2-40B4-BE49-F238E27FC236}">
                  <a16:creationId xmlns:a16="http://schemas.microsoft.com/office/drawing/2014/main" id="{AFFED173-D7DD-4C70-BF82-4602C8CAF5DA}"/>
                </a:ext>
              </a:extLst>
            </p:cNvPr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0;p39">
              <a:extLst>
                <a:ext uri="{FF2B5EF4-FFF2-40B4-BE49-F238E27FC236}">
                  <a16:creationId xmlns:a16="http://schemas.microsoft.com/office/drawing/2014/main" id="{E694F983-75F9-4C62-85BE-BFD7ACAAD686}"/>
                </a:ext>
              </a:extLst>
            </p:cNvPr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11;p39">
              <a:extLst>
                <a:ext uri="{FF2B5EF4-FFF2-40B4-BE49-F238E27FC236}">
                  <a16:creationId xmlns:a16="http://schemas.microsoft.com/office/drawing/2014/main" id="{30F892A3-FF79-42A0-B858-514D50673BE8}"/>
                </a:ext>
              </a:extLst>
            </p:cNvPr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2;p39">
              <a:extLst>
                <a:ext uri="{FF2B5EF4-FFF2-40B4-BE49-F238E27FC236}">
                  <a16:creationId xmlns:a16="http://schemas.microsoft.com/office/drawing/2014/main" id="{55B19A62-E6E5-42D2-AA1F-13348985365A}"/>
                </a:ext>
              </a:extLst>
            </p:cNvPr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3;p39">
              <a:extLst>
                <a:ext uri="{FF2B5EF4-FFF2-40B4-BE49-F238E27FC236}">
                  <a16:creationId xmlns:a16="http://schemas.microsoft.com/office/drawing/2014/main" id="{60AC9888-F9E2-49F6-8DF5-3FE0D681D1CA}"/>
                </a:ext>
              </a:extLst>
            </p:cNvPr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14;p39">
              <a:extLst>
                <a:ext uri="{FF2B5EF4-FFF2-40B4-BE49-F238E27FC236}">
                  <a16:creationId xmlns:a16="http://schemas.microsoft.com/office/drawing/2014/main" id="{6E26EDD4-5531-4B94-9ECB-E10462451214}"/>
                </a:ext>
              </a:extLst>
            </p:cNvPr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5;p39">
              <a:extLst>
                <a:ext uri="{FF2B5EF4-FFF2-40B4-BE49-F238E27FC236}">
                  <a16:creationId xmlns:a16="http://schemas.microsoft.com/office/drawing/2014/main" id="{1A862603-25EA-4059-86D1-3C8E4DEE6C82}"/>
                </a:ext>
              </a:extLst>
            </p:cNvPr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16;p39">
              <a:extLst>
                <a:ext uri="{FF2B5EF4-FFF2-40B4-BE49-F238E27FC236}">
                  <a16:creationId xmlns:a16="http://schemas.microsoft.com/office/drawing/2014/main" id="{29CE7654-C851-4386-B740-6EBE2AD5D21C}"/>
                </a:ext>
              </a:extLst>
            </p:cNvPr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17;p39">
              <a:extLst>
                <a:ext uri="{FF2B5EF4-FFF2-40B4-BE49-F238E27FC236}">
                  <a16:creationId xmlns:a16="http://schemas.microsoft.com/office/drawing/2014/main" id="{E2DED2F5-71E0-41A2-A500-A0851922B6FE}"/>
                </a:ext>
              </a:extLst>
            </p:cNvPr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F510EB8E-EB56-4A91-9A8F-7DB8B719930E}"/>
              </a:ext>
            </a:extLst>
          </p:cNvPr>
          <p:cNvGrpSpPr/>
          <p:nvPr/>
        </p:nvGrpSpPr>
        <p:grpSpPr>
          <a:xfrm rot="10800000">
            <a:off x="563397" y="2881338"/>
            <a:ext cx="1488099" cy="14388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007BB968-28BF-4A63-AEC8-4B753F478482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1E069CC0-2D1F-41AF-8253-1B7823060200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C16A5463-B4FC-403F-9EE8-63E21555156B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A1D1E8EF-147E-4EDD-8D87-5B16F2B65F5B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C02FE57-6018-41FE-8F07-05375318FA34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3B67F992-160A-45B4-9F26-83D8277F548F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E7A61DF4-5EE4-4737-A585-A1AD02773768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E9A9480-0AD4-4D63-9F43-A8C78ACD1F0C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CD6FAB4-76BA-42E9-89BC-A2709993A1EF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D93076A-55A0-4546-B3EC-985CDEF923EC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1571DBCC-7A46-4CF3-909D-DD8B8E624974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D08858D5-2BFA-4E3E-AD89-8545AA49925A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8AF63518-2E7D-4A1B-AE3B-234E1E7F845D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81E1AD-D026-46CD-8389-85AB19AB420E}"/>
              </a:ext>
            </a:extLst>
          </p:cNvPr>
          <p:cNvSpPr txBox="1"/>
          <p:nvPr/>
        </p:nvSpPr>
        <p:spPr>
          <a:xfrm>
            <a:off x="513872" y="4535427"/>
            <a:ext cx="2943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B2899F-E7CD-4B59-AC56-2628B44E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74" y="4633447"/>
            <a:ext cx="335999" cy="1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80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2359958" y="2067437"/>
            <a:ext cx="480700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3600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5" name="Google Shape;508;p39">
            <a:extLst>
              <a:ext uri="{FF2B5EF4-FFF2-40B4-BE49-F238E27FC236}">
                <a16:creationId xmlns:a16="http://schemas.microsoft.com/office/drawing/2014/main" id="{70AA4DD6-2FC5-443D-8A4B-6186E86898FD}"/>
              </a:ext>
            </a:extLst>
          </p:cNvPr>
          <p:cNvGrpSpPr/>
          <p:nvPr/>
        </p:nvGrpSpPr>
        <p:grpSpPr>
          <a:xfrm rot="10800000">
            <a:off x="6825635" y="724357"/>
            <a:ext cx="1047339" cy="1438885"/>
            <a:chOff x="0" y="855663"/>
            <a:chExt cx="1652475" cy="2270250"/>
          </a:xfrm>
        </p:grpSpPr>
        <p:sp>
          <p:nvSpPr>
            <p:cNvPr id="6" name="Google Shape;509;p39">
              <a:extLst>
                <a:ext uri="{FF2B5EF4-FFF2-40B4-BE49-F238E27FC236}">
                  <a16:creationId xmlns:a16="http://schemas.microsoft.com/office/drawing/2014/main" id="{AFFED173-D7DD-4C70-BF82-4602C8CAF5DA}"/>
                </a:ext>
              </a:extLst>
            </p:cNvPr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0;p39">
              <a:extLst>
                <a:ext uri="{FF2B5EF4-FFF2-40B4-BE49-F238E27FC236}">
                  <a16:creationId xmlns:a16="http://schemas.microsoft.com/office/drawing/2014/main" id="{E694F983-75F9-4C62-85BE-BFD7ACAAD686}"/>
                </a:ext>
              </a:extLst>
            </p:cNvPr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11;p39">
              <a:extLst>
                <a:ext uri="{FF2B5EF4-FFF2-40B4-BE49-F238E27FC236}">
                  <a16:creationId xmlns:a16="http://schemas.microsoft.com/office/drawing/2014/main" id="{30F892A3-FF79-42A0-B858-514D50673BE8}"/>
                </a:ext>
              </a:extLst>
            </p:cNvPr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2;p39">
              <a:extLst>
                <a:ext uri="{FF2B5EF4-FFF2-40B4-BE49-F238E27FC236}">
                  <a16:creationId xmlns:a16="http://schemas.microsoft.com/office/drawing/2014/main" id="{55B19A62-E6E5-42D2-AA1F-13348985365A}"/>
                </a:ext>
              </a:extLst>
            </p:cNvPr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3;p39">
              <a:extLst>
                <a:ext uri="{FF2B5EF4-FFF2-40B4-BE49-F238E27FC236}">
                  <a16:creationId xmlns:a16="http://schemas.microsoft.com/office/drawing/2014/main" id="{60AC9888-F9E2-49F6-8DF5-3FE0D681D1CA}"/>
                </a:ext>
              </a:extLst>
            </p:cNvPr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14;p39">
              <a:extLst>
                <a:ext uri="{FF2B5EF4-FFF2-40B4-BE49-F238E27FC236}">
                  <a16:creationId xmlns:a16="http://schemas.microsoft.com/office/drawing/2014/main" id="{6E26EDD4-5531-4B94-9ECB-E10462451214}"/>
                </a:ext>
              </a:extLst>
            </p:cNvPr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5;p39">
              <a:extLst>
                <a:ext uri="{FF2B5EF4-FFF2-40B4-BE49-F238E27FC236}">
                  <a16:creationId xmlns:a16="http://schemas.microsoft.com/office/drawing/2014/main" id="{1A862603-25EA-4059-86D1-3C8E4DEE6C82}"/>
                </a:ext>
              </a:extLst>
            </p:cNvPr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16;p39">
              <a:extLst>
                <a:ext uri="{FF2B5EF4-FFF2-40B4-BE49-F238E27FC236}">
                  <a16:creationId xmlns:a16="http://schemas.microsoft.com/office/drawing/2014/main" id="{29CE7654-C851-4386-B740-6EBE2AD5D21C}"/>
                </a:ext>
              </a:extLst>
            </p:cNvPr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17;p39">
              <a:extLst>
                <a:ext uri="{FF2B5EF4-FFF2-40B4-BE49-F238E27FC236}">
                  <a16:creationId xmlns:a16="http://schemas.microsoft.com/office/drawing/2014/main" id="{E2DED2F5-71E0-41A2-A500-A0851922B6FE}"/>
                </a:ext>
              </a:extLst>
            </p:cNvPr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F510EB8E-EB56-4A91-9A8F-7DB8B719930E}"/>
              </a:ext>
            </a:extLst>
          </p:cNvPr>
          <p:cNvGrpSpPr/>
          <p:nvPr/>
        </p:nvGrpSpPr>
        <p:grpSpPr>
          <a:xfrm rot="10800000">
            <a:off x="563397" y="2881338"/>
            <a:ext cx="1488099" cy="14388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007BB968-28BF-4A63-AEC8-4B753F478482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1E069CC0-2D1F-41AF-8253-1B7823060200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C16A5463-B4FC-403F-9EE8-63E21555156B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A1D1E8EF-147E-4EDD-8D87-5B16F2B65F5B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C02FE57-6018-41FE-8F07-05375318FA34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3B67F992-160A-45B4-9F26-83D8277F548F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E7A61DF4-5EE4-4737-A585-A1AD02773768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E9A9480-0AD4-4D63-9F43-A8C78ACD1F0C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CD6FAB4-76BA-42E9-89BC-A2709993A1EF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D93076A-55A0-4546-B3EC-985CDEF923EC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1571DBCC-7A46-4CF3-909D-DD8B8E624974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D08858D5-2BFA-4E3E-AD89-8545AA49925A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8AF63518-2E7D-4A1B-AE3B-234E1E7F845D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81E1AD-D026-46CD-8389-85AB19AB420E}"/>
              </a:ext>
            </a:extLst>
          </p:cNvPr>
          <p:cNvSpPr txBox="1"/>
          <p:nvPr/>
        </p:nvSpPr>
        <p:spPr>
          <a:xfrm>
            <a:off x="513872" y="4535427"/>
            <a:ext cx="2935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B2899F-E7CD-4B59-AC56-2628B44E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74" y="4633447"/>
            <a:ext cx="335999" cy="1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673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87E73-2B0F-4BFC-BE15-BDAD1F7B4E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 fontScale="62500" lnSpcReduction="20000"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A0B438A9-24B4-4C47-814C-BF7DA228642A}"/>
              </a:ext>
            </a:extLst>
          </p:cNvPr>
          <p:cNvSpPr txBox="1">
            <a:spLocks/>
          </p:cNvSpPr>
          <p:nvPr/>
        </p:nvSpPr>
        <p:spPr>
          <a:xfrm>
            <a:off x="376580" y="831799"/>
            <a:ext cx="4434028" cy="6645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accent1"/>
                </a:solidFill>
                <a:latin typeface="Miriam Libre" panose="020B0604020202020204" charset="-79"/>
                <a:cs typeface="Miriam Libre" panose="020B0604020202020204" charset="-79"/>
              </a:rPr>
              <a:t>Problem Statement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5C846A5-12D4-4B62-B856-9B23462EA908}"/>
              </a:ext>
            </a:extLst>
          </p:cNvPr>
          <p:cNvSpPr txBox="1">
            <a:spLocks/>
          </p:cNvSpPr>
          <p:nvPr/>
        </p:nvSpPr>
        <p:spPr>
          <a:xfrm>
            <a:off x="522128" y="1663180"/>
            <a:ext cx="4629725" cy="2558256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 Light"/>
              </a:rPr>
              <a:t>Dysgraphia is Motor disorder</a:t>
            </a:r>
            <a:endParaRPr lang="en-US" sz="1600" dirty="0">
              <a:latin typeface="Barlow Light" panose="020B0604020202020204" charset="0"/>
            </a:endParaRPr>
          </a:p>
          <a:p>
            <a:endParaRPr lang="en-US" sz="1600" dirty="0">
              <a:latin typeface="Barlow Ligh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arlow Light"/>
              </a:rPr>
              <a:t>Difficult expressing ideas on paper</a:t>
            </a:r>
            <a:endParaRPr lang="en-US" sz="1600" dirty="0">
              <a:latin typeface="Barlow Light" panose="020B0604020202020204" charset="0"/>
            </a:endParaRPr>
          </a:p>
          <a:p>
            <a:endParaRPr lang="en-US" sz="1800" dirty="0">
              <a:latin typeface="Barlow Light" panose="020B0604020202020204" charset="0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7A86454-9A67-4C49-8137-5188ED8BB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10" y="108105"/>
            <a:ext cx="3710150" cy="2411841"/>
          </a:xfrm>
          <a:prstGeom prst="rect">
            <a:avLst/>
          </a:prstGeom>
        </p:spPr>
      </p:pic>
      <p:pic>
        <p:nvPicPr>
          <p:cNvPr id="4" name="Picture 4" descr="A picture containing indoor, person, laying&#10;&#10;Description automatically generated">
            <a:extLst>
              <a:ext uri="{FF2B5EF4-FFF2-40B4-BE49-F238E27FC236}">
                <a16:creationId xmlns:a16="http://schemas.microsoft.com/office/drawing/2014/main" id="{44694C28-905B-4989-BDD3-91C57FB9F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53" y="2577874"/>
            <a:ext cx="3626303" cy="249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866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ctrTitle" idx="4294967295"/>
          </p:nvPr>
        </p:nvSpPr>
        <p:spPr>
          <a:xfrm>
            <a:off x="2359958" y="2067437"/>
            <a:ext cx="431507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4400" dirty="0">
                <a:solidFill>
                  <a:srgbClr val="FFFFFF"/>
                </a:solidFill>
              </a:rPr>
              <a:t>Background</a:t>
            </a:r>
          </a:p>
        </p:txBody>
      </p:sp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5" name="Google Shape;508;p39">
            <a:extLst>
              <a:ext uri="{FF2B5EF4-FFF2-40B4-BE49-F238E27FC236}">
                <a16:creationId xmlns:a16="http://schemas.microsoft.com/office/drawing/2014/main" id="{70AA4DD6-2FC5-443D-8A4B-6186E86898FD}"/>
              </a:ext>
            </a:extLst>
          </p:cNvPr>
          <p:cNvGrpSpPr/>
          <p:nvPr/>
        </p:nvGrpSpPr>
        <p:grpSpPr>
          <a:xfrm rot="10800000">
            <a:off x="6825635" y="724357"/>
            <a:ext cx="1047339" cy="1438885"/>
            <a:chOff x="0" y="855663"/>
            <a:chExt cx="1652475" cy="2270250"/>
          </a:xfrm>
        </p:grpSpPr>
        <p:sp>
          <p:nvSpPr>
            <p:cNvPr id="6" name="Google Shape;509;p39">
              <a:extLst>
                <a:ext uri="{FF2B5EF4-FFF2-40B4-BE49-F238E27FC236}">
                  <a16:creationId xmlns:a16="http://schemas.microsoft.com/office/drawing/2014/main" id="{AFFED173-D7DD-4C70-BF82-4602C8CAF5DA}"/>
                </a:ext>
              </a:extLst>
            </p:cNvPr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0;p39">
              <a:extLst>
                <a:ext uri="{FF2B5EF4-FFF2-40B4-BE49-F238E27FC236}">
                  <a16:creationId xmlns:a16="http://schemas.microsoft.com/office/drawing/2014/main" id="{E694F983-75F9-4C62-85BE-BFD7ACAAD686}"/>
                </a:ext>
              </a:extLst>
            </p:cNvPr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11;p39">
              <a:extLst>
                <a:ext uri="{FF2B5EF4-FFF2-40B4-BE49-F238E27FC236}">
                  <a16:creationId xmlns:a16="http://schemas.microsoft.com/office/drawing/2014/main" id="{30F892A3-FF79-42A0-B858-514D50673BE8}"/>
                </a:ext>
              </a:extLst>
            </p:cNvPr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2;p39">
              <a:extLst>
                <a:ext uri="{FF2B5EF4-FFF2-40B4-BE49-F238E27FC236}">
                  <a16:creationId xmlns:a16="http://schemas.microsoft.com/office/drawing/2014/main" id="{55B19A62-E6E5-42D2-AA1F-13348985365A}"/>
                </a:ext>
              </a:extLst>
            </p:cNvPr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3;p39">
              <a:extLst>
                <a:ext uri="{FF2B5EF4-FFF2-40B4-BE49-F238E27FC236}">
                  <a16:creationId xmlns:a16="http://schemas.microsoft.com/office/drawing/2014/main" id="{60AC9888-F9E2-49F6-8DF5-3FE0D681D1CA}"/>
                </a:ext>
              </a:extLst>
            </p:cNvPr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14;p39">
              <a:extLst>
                <a:ext uri="{FF2B5EF4-FFF2-40B4-BE49-F238E27FC236}">
                  <a16:creationId xmlns:a16="http://schemas.microsoft.com/office/drawing/2014/main" id="{6E26EDD4-5531-4B94-9ECB-E10462451214}"/>
                </a:ext>
              </a:extLst>
            </p:cNvPr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5;p39">
              <a:extLst>
                <a:ext uri="{FF2B5EF4-FFF2-40B4-BE49-F238E27FC236}">
                  <a16:creationId xmlns:a16="http://schemas.microsoft.com/office/drawing/2014/main" id="{1A862603-25EA-4059-86D1-3C8E4DEE6C82}"/>
                </a:ext>
              </a:extLst>
            </p:cNvPr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16;p39">
              <a:extLst>
                <a:ext uri="{FF2B5EF4-FFF2-40B4-BE49-F238E27FC236}">
                  <a16:creationId xmlns:a16="http://schemas.microsoft.com/office/drawing/2014/main" id="{29CE7654-C851-4386-B740-6EBE2AD5D21C}"/>
                </a:ext>
              </a:extLst>
            </p:cNvPr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17;p39">
              <a:extLst>
                <a:ext uri="{FF2B5EF4-FFF2-40B4-BE49-F238E27FC236}">
                  <a16:creationId xmlns:a16="http://schemas.microsoft.com/office/drawing/2014/main" id="{E2DED2F5-71E0-41A2-A500-A0851922B6FE}"/>
                </a:ext>
              </a:extLst>
            </p:cNvPr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554;p39">
            <a:extLst>
              <a:ext uri="{FF2B5EF4-FFF2-40B4-BE49-F238E27FC236}">
                <a16:creationId xmlns:a16="http://schemas.microsoft.com/office/drawing/2014/main" id="{F510EB8E-EB56-4A91-9A8F-7DB8B719930E}"/>
              </a:ext>
            </a:extLst>
          </p:cNvPr>
          <p:cNvGrpSpPr/>
          <p:nvPr/>
        </p:nvGrpSpPr>
        <p:grpSpPr>
          <a:xfrm rot="10800000">
            <a:off x="563397" y="2881338"/>
            <a:ext cx="1488099" cy="1438821"/>
            <a:chOff x="6545263" y="855663"/>
            <a:chExt cx="2347900" cy="2270150"/>
          </a:xfrm>
        </p:grpSpPr>
        <p:sp>
          <p:nvSpPr>
            <p:cNvPr id="16" name="Google Shape;555;p39">
              <a:extLst>
                <a:ext uri="{FF2B5EF4-FFF2-40B4-BE49-F238E27FC236}">
                  <a16:creationId xmlns:a16="http://schemas.microsoft.com/office/drawing/2014/main" id="{007BB968-28BF-4A63-AEC8-4B753F478482}"/>
                </a:ext>
              </a:extLst>
            </p:cNvPr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56;p39">
              <a:extLst>
                <a:ext uri="{FF2B5EF4-FFF2-40B4-BE49-F238E27FC236}">
                  <a16:creationId xmlns:a16="http://schemas.microsoft.com/office/drawing/2014/main" id="{1E069CC0-2D1F-41AF-8253-1B7823060200}"/>
                </a:ext>
              </a:extLst>
            </p:cNvPr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57;p39">
              <a:extLst>
                <a:ext uri="{FF2B5EF4-FFF2-40B4-BE49-F238E27FC236}">
                  <a16:creationId xmlns:a16="http://schemas.microsoft.com/office/drawing/2014/main" id="{C16A5463-B4FC-403F-9EE8-63E21555156B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58;p39">
              <a:extLst>
                <a:ext uri="{FF2B5EF4-FFF2-40B4-BE49-F238E27FC236}">
                  <a16:creationId xmlns:a16="http://schemas.microsoft.com/office/drawing/2014/main" id="{A1D1E8EF-147E-4EDD-8D87-5B16F2B65F5B}"/>
                </a:ext>
              </a:extLst>
            </p:cNvPr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59;p39">
              <a:extLst>
                <a:ext uri="{FF2B5EF4-FFF2-40B4-BE49-F238E27FC236}">
                  <a16:creationId xmlns:a16="http://schemas.microsoft.com/office/drawing/2014/main" id="{BC02FE57-6018-41FE-8F07-05375318FA34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60;p39">
              <a:extLst>
                <a:ext uri="{FF2B5EF4-FFF2-40B4-BE49-F238E27FC236}">
                  <a16:creationId xmlns:a16="http://schemas.microsoft.com/office/drawing/2014/main" id="{3B67F992-160A-45B4-9F26-83D8277F548F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61;p39">
              <a:extLst>
                <a:ext uri="{FF2B5EF4-FFF2-40B4-BE49-F238E27FC236}">
                  <a16:creationId xmlns:a16="http://schemas.microsoft.com/office/drawing/2014/main" id="{E7A61DF4-5EE4-4737-A585-A1AD02773768}"/>
                </a:ext>
              </a:extLst>
            </p:cNvPr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62;p39">
              <a:extLst>
                <a:ext uri="{FF2B5EF4-FFF2-40B4-BE49-F238E27FC236}">
                  <a16:creationId xmlns:a16="http://schemas.microsoft.com/office/drawing/2014/main" id="{8E9A9480-0AD4-4D63-9F43-A8C78ACD1F0C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63;p39">
              <a:extLst>
                <a:ext uri="{FF2B5EF4-FFF2-40B4-BE49-F238E27FC236}">
                  <a16:creationId xmlns:a16="http://schemas.microsoft.com/office/drawing/2014/main" id="{9CD6FAB4-76BA-42E9-89BC-A2709993A1EF}"/>
                </a:ext>
              </a:extLst>
            </p:cNvPr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64;p39">
              <a:extLst>
                <a:ext uri="{FF2B5EF4-FFF2-40B4-BE49-F238E27FC236}">
                  <a16:creationId xmlns:a16="http://schemas.microsoft.com/office/drawing/2014/main" id="{8D93076A-55A0-4546-B3EC-985CDEF923EC}"/>
                </a:ext>
              </a:extLst>
            </p:cNvPr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65;p39">
              <a:extLst>
                <a:ext uri="{FF2B5EF4-FFF2-40B4-BE49-F238E27FC236}">
                  <a16:creationId xmlns:a16="http://schemas.microsoft.com/office/drawing/2014/main" id="{1571DBCC-7A46-4CF3-909D-DD8B8E624974}"/>
                </a:ext>
              </a:extLst>
            </p:cNvPr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66;p39">
              <a:extLst>
                <a:ext uri="{FF2B5EF4-FFF2-40B4-BE49-F238E27FC236}">
                  <a16:creationId xmlns:a16="http://schemas.microsoft.com/office/drawing/2014/main" id="{D08858D5-2BFA-4E3E-AD89-8545AA49925A}"/>
                </a:ext>
              </a:extLst>
            </p:cNvPr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67;p39">
              <a:extLst>
                <a:ext uri="{FF2B5EF4-FFF2-40B4-BE49-F238E27FC236}">
                  <a16:creationId xmlns:a16="http://schemas.microsoft.com/office/drawing/2014/main" id="{8AF63518-2E7D-4A1B-AE3B-234E1E7F845D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581E1AD-D026-46CD-8389-85AB19AB420E}"/>
              </a:ext>
            </a:extLst>
          </p:cNvPr>
          <p:cNvSpPr txBox="1"/>
          <p:nvPr/>
        </p:nvSpPr>
        <p:spPr>
          <a:xfrm>
            <a:off x="513872" y="4535427"/>
            <a:ext cx="2943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9B2899F-E7CD-4B59-AC56-2628B44E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974" y="4633447"/>
            <a:ext cx="335999" cy="17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9964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4F0228-0F9B-4851-8229-9DF540DB24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A0D86E-8F7B-48B2-AA38-5EBCF69D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b="1" dirty="0"/>
              <a:t>Symptoms of Dysgraphia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4E31C-B6F8-48A3-9C18-200A73DDF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1200" dirty="0">
                <a:latin typeface="Arial"/>
              </a:rPr>
              <a:t>Illegible handwriting</a:t>
            </a:r>
          </a:p>
          <a:p>
            <a:pPr>
              <a:buFont typeface="Arial"/>
              <a:buChar char="•"/>
            </a:pPr>
            <a:r>
              <a:rPr lang="en-US" sz="1200" dirty="0">
                <a:latin typeface="Arial"/>
              </a:rPr>
              <a:t>Difficulty drawing</a:t>
            </a:r>
          </a:p>
          <a:p>
            <a:pPr>
              <a:buFont typeface="Arial"/>
              <a:buChar char="•"/>
            </a:pPr>
            <a:r>
              <a:rPr lang="en-US" sz="1200" dirty="0">
                <a:latin typeface="Arial"/>
              </a:rPr>
              <a:t>Spelling errors</a:t>
            </a:r>
          </a:p>
          <a:p>
            <a:pPr>
              <a:buFont typeface="Arial"/>
              <a:buChar char="•"/>
            </a:pPr>
            <a:r>
              <a:rPr lang="en-US" sz="1200" dirty="0">
                <a:latin typeface="Arial"/>
              </a:rPr>
              <a:t>Tight hold on pen</a:t>
            </a:r>
          </a:p>
          <a:p>
            <a:pPr>
              <a:buFont typeface="Arial"/>
              <a:buChar char="•"/>
            </a:pPr>
            <a:r>
              <a:rPr lang="en-US" sz="1200" dirty="0">
                <a:latin typeface="Arial"/>
              </a:rPr>
              <a:t>Omitting letters and words from sentences</a:t>
            </a:r>
          </a:p>
          <a:p>
            <a:pPr>
              <a:buFont typeface="Arial"/>
              <a:buChar char="•"/>
            </a:pPr>
            <a:r>
              <a:rPr lang="en-US" sz="1200">
                <a:latin typeface="Arial"/>
              </a:rPr>
              <a:t>Trouble filling</a:t>
            </a:r>
            <a:endParaRPr lang="en-US" sz="1200" dirty="0">
              <a:latin typeface="Arial"/>
            </a:endParaRPr>
          </a:p>
          <a:p>
            <a:pPr>
              <a:buFont typeface="Arial"/>
              <a:buChar char="•"/>
            </a:pPr>
            <a:r>
              <a:rPr lang="en-US" sz="1200">
                <a:latin typeface="Arial"/>
              </a:rPr>
              <a:t>Mixing of lowercase and uppercase letters</a:t>
            </a:r>
            <a:endParaRPr lang="en-US" sz="1200" dirty="0">
              <a:latin typeface="Arial"/>
            </a:endParaRPr>
          </a:p>
          <a:p>
            <a:pPr>
              <a:buFont typeface="Arial"/>
              <a:buChar char="•"/>
            </a:pPr>
            <a:r>
              <a:rPr lang="en-US" sz="1200">
                <a:latin typeface="Arial"/>
              </a:rPr>
              <a:t>Often leaves out individual letters</a:t>
            </a:r>
            <a:endParaRPr lang="en-US" sz="1200" dirty="0">
              <a:latin typeface="Arial"/>
            </a:endParaRPr>
          </a:p>
          <a:p>
            <a:pPr>
              <a:buFont typeface="Arial"/>
              <a:buChar char="•"/>
            </a:pPr>
            <a:r>
              <a:rPr lang="en-US" sz="1200">
                <a:latin typeface="Arial"/>
              </a:rPr>
              <a:t>Able to explain self clearly when speaking but not when writing</a:t>
            </a:r>
            <a:endParaRPr lang="en-US" sz="1200" dirty="0">
              <a:latin typeface="Arial"/>
            </a:endParaRPr>
          </a:p>
          <a:p>
            <a:endParaRPr lang="en-US" sz="1400" dirty="0"/>
          </a:p>
          <a:p>
            <a:endParaRPr lang="en-US" sz="14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16088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392272" y="889537"/>
            <a:ext cx="5138700" cy="35212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latin typeface="Arial"/>
              </a:rPr>
              <a:t>What causes dysgraphia?</a:t>
            </a:r>
            <a:endParaRPr lang="en-US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rial"/>
              </a:rPr>
              <a:t>Orthographic coding </a:t>
            </a:r>
          </a:p>
          <a:p>
            <a:r>
              <a:rPr lang="en-US" sz="1400" dirty="0">
                <a:latin typeface="Arial"/>
              </a:rPr>
              <a:t>When is handwriting needed</a:t>
            </a:r>
            <a:r>
              <a:rPr lang="en-US" sz="1800" dirty="0"/>
              <a:t>?</a:t>
            </a:r>
          </a:p>
          <a:p>
            <a:pPr marL="533400" lvl="1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1A0B2-BDB9-4295-A7BA-C4A010578EC1}"/>
              </a:ext>
            </a:extLst>
          </p:cNvPr>
          <p:cNvSpPr txBox="1"/>
          <p:nvPr/>
        </p:nvSpPr>
        <p:spPr>
          <a:xfrm>
            <a:off x="490817" y="4780430"/>
            <a:ext cx="2943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FCA0E-0705-46DB-AC0E-659CA300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594" y="2031480"/>
            <a:ext cx="341406" cy="176799"/>
          </a:xfrm>
          <a:prstGeom prst="rect">
            <a:avLst/>
          </a:prstGeom>
        </p:spPr>
      </p:pic>
      <p:pic>
        <p:nvPicPr>
          <p:cNvPr id="2050" name="Picture 2" descr="Causes of Autism - Working with Autism">
            <a:extLst>
              <a:ext uri="{FF2B5EF4-FFF2-40B4-BE49-F238E27FC236}">
                <a16:creationId xmlns:a16="http://schemas.microsoft.com/office/drawing/2014/main" id="{5E2DCB3D-773B-4303-B27F-6ABC069D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300" y="-45983"/>
            <a:ext cx="2169671" cy="238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D70A946-CC82-4239-9C6F-100BCB850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40" y="243453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441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311112" y="517762"/>
            <a:ext cx="5138700" cy="32042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There is no cure for dysgraphia</a:t>
            </a:r>
          </a:p>
          <a:p>
            <a:r>
              <a:rPr lang="en-US" sz="1800" dirty="0"/>
              <a:t>Therapeutic activities may include: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E1A0B2-BDB9-4295-A7BA-C4A010578EC1}"/>
              </a:ext>
            </a:extLst>
          </p:cNvPr>
          <p:cNvSpPr txBox="1"/>
          <p:nvPr/>
        </p:nvSpPr>
        <p:spPr>
          <a:xfrm>
            <a:off x="739707" y="4866501"/>
            <a:ext cx="3029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0070C0"/>
                </a:solidFill>
              </a:rPr>
              <a:t>DataScience</a:t>
            </a:r>
            <a:r>
              <a:rPr lang="en-US" sz="1200" dirty="0" err="1">
                <a:solidFill>
                  <a:srgbClr val="FF0000"/>
                </a:solidFill>
              </a:rPr>
              <a:t>@</a:t>
            </a:r>
            <a:r>
              <a:rPr lang="en-US" sz="1200" dirty="0" err="1">
                <a:solidFill>
                  <a:srgbClr val="0070C0"/>
                </a:solidFill>
              </a:rPr>
              <a:t>SMU</a:t>
            </a:r>
            <a:r>
              <a:rPr lang="en-US" sz="1200" dirty="0"/>
              <a:t>	</a:t>
            </a:r>
            <a:r>
              <a:rPr lang="en-US" sz="1200" dirty="0">
                <a:solidFill>
                  <a:srgbClr val="0070C0"/>
                </a:solidFill>
              </a:rPr>
              <a:t>Feb 12,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FCA0E-0705-46DB-AC0E-659CA3006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594" y="2031480"/>
            <a:ext cx="341406" cy="176799"/>
          </a:xfrm>
          <a:prstGeom prst="rect">
            <a:avLst/>
          </a:prstGeom>
        </p:spPr>
      </p:pic>
      <p:pic>
        <p:nvPicPr>
          <p:cNvPr id="2" name="Picture 2" descr="A picture containing indoor, person, potter&amp;#39;s wheel&#10;&#10;Description automatically generated">
            <a:extLst>
              <a:ext uri="{FF2B5EF4-FFF2-40B4-BE49-F238E27FC236}">
                <a16:creationId xmlns:a16="http://schemas.microsoft.com/office/drawing/2014/main" id="{E69DC6D3-6E9A-43D3-881F-187D96B14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93" y="2893175"/>
            <a:ext cx="2743200" cy="1828800"/>
          </a:xfrm>
          <a:prstGeom prst="rect">
            <a:avLst/>
          </a:prstGeom>
        </p:spPr>
      </p:pic>
      <p:pic>
        <p:nvPicPr>
          <p:cNvPr id="3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95060F2-F1C6-43EE-8432-4CAD8A676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6" y="1375585"/>
            <a:ext cx="2743200" cy="1288638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63D5574-66DB-424B-A7AC-0A0A714201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6989" y="2864256"/>
            <a:ext cx="2743200" cy="1937602"/>
          </a:xfrm>
          <a:prstGeom prst="rect">
            <a:avLst/>
          </a:prstGeom>
        </p:spPr>
      </p:pic>
      <p:pic>
        <p:nvPicPr>
          <p:cNvPr id="5" name="Picture 6" descr="A picture containing letter&#10;&#10;Description automatically generated">
            <a:extLst>
              <a:ext uri="{FF2B5EF4-FFF2-40B4-BE49-F238E27FC236}">
                <a16:creationId xmlns:a16="http://schemas.microsoft.com/office/drawing/2014/main" id="{B52E5127-820F-4B55-B788-F25A8C48C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8185" y="1340683"/>
            <a:ext cx="2071159" cy="123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74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DEF8F-BFE0-4B69-842A-8D80104364D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</p:spPr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/>
          </a:p>
        </p:txBody>
      </p:sp>
      <p:pic>
        <p:nvPicPr>
          <p:cNvPr id="4098" name="Picture 2" descr="How to find a best fitting IT solution for your lending business? |  BankingHub">
            <a:extLst>
              <a:ext uri="{FF2B5EF4-FFF2-40B4-BE49-F238E27FC236}">
                <a16:creationId xmlns:a16="http://schemas.microsoft.com/office/drawing/2014/main" id="{0DE12DDB-5248-4AA6-857B-955CF9857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62;p16">
            <a:extLst>
              <a:ext uri="{FF2B5EF4-FFF2-40B4-BE49-F238E27FC236}">
                <a16:creationId xmlns:a16="http://schemas.microsoft.com/office/drawing/2014/main" id="{DA913C1D-2D09-4F2F-92DE-026E3BBCE727}"/>
              </a:ext>
            </a:extLst>
          </p:cNvPr>
          <p:cNvSpPr txBox="1">
            <a:spLocks/>
          </p:cNvSpPr>
          <p:nvPr/>
        </p:nvSpPr>
        <p:spPr>
          <a:xfrm>
            <a:off x="43285" y="2018679"/>
            <a:ext cx="4377217" cy="1969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600" dirty="0">
              <a:latin typeface="Barlow Light" panose="020B0604020202020204" charset="0"/>
            </a:endParaRP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7DD7610-FECE-46A9-BE5C-B90B9294CB52}"/>
              </a:ext>
            </a:extLst>
          </p:cNvPr>
          <p:cNvSpPr txBox="1">
            <a:spLocks/>
          </p:cNvSpPr>
          <p:nvPr/>
        </p:nvSpPr>
        <p:spPr>
          <a:xfrm>
            <a:off x="95837" y="647796"/>
            <a:ext cx="4269004" cy="56549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>
              <a:buNone/>
            </a:pPr>
            <a:r>
              <a:rPr lang="en-US" sz="2400" b="1" dirty="0">
                <a:solidFill>
                  <a:schemeClr val="accent1"/>
                </a:solidFill>
                <a:latin typeface="Barlow Light" panose="020B0604020202020204" charset="0"/>
              </a:rPr>
              <a:t>So what is the solution?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B8C632C-1D63-428E-AA36-4FAFF7941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3" y="1552754"/>
            <a:ext cx="2743200" cy="1220156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6266711-BECE-4254-8B49-E1E53F95A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3" y="3553887"/>
            <a:ext cx="2743200" cy="14296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CEC653-AB9D-46FA-854E-8EDCFBD5ABE5}"/>
              </a:ext>
            </a:extLst>
          </p:cNvPr>
          <p:cNvSpPr txBox="1"/>
          <p:nvPr/>
        </p:nvSpPr>
        <p:spPr>
          <a:xfrm>
            <a:off x="502928" y="121347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LSTM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9FBCE-7306-4659-BE74-51A90E6A6DF3}"/>
              </a:ext>
            </a:extLst>
          </p:cNvPr>
          <p:cNvSpPr txBox="1"/>
          <p:nvPr/>
        </p:nvSpPr>
        <p:spPr>
          <a:xfrm>
            <a:off x="756744" y="306573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Generative Adverserial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651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med">
        <p15:prstTrans prst="peelOff" invX="1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340</Words>
  <Application>Microsoft Office PowerPoint</Application>
  <PresentationFormat>On-screen Show (16:9)</PresentationFormat>
  <Paragraphs>131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Miriam Libre</vt:lpstr>
      <vt:lpstr>Barlow</vt:lpstr>
      <vt:lpstr>Arial,Sans-Serif</vt:lpstr>
      <vt:lpstr>Wingdings</vt:lpstr>
      <vt:lpstr>Google Sans</vt:lpstr>
      <vt:lpstr>Georgia</vt:lpstr>
      <vt:lpstr>Arial</vt:lpstr>
      <vt:lpstr>Barlow Light</vt:lpstr>
      <vt:lpstr>Times New Roman</vt:lpstr>
      <vt:lpstr>Calibri</vt:lpstr>
      <vt:lpstr>Noto Sans CJK SC</vt:lpstr>
      <vt:lpstr>Roderigo template</vt:lpstr>
      <vt:lpstr>Office Theme</vt:lpstr>
      <vt:lpstr>Application of Neural Networks in Smoothing Handwriting </vt:lpstr>
      <vt:lpstr>PowerPoint Presentation</vt:lpstr>
      <vt:lpstr>Problem Statement</vt:lpstr>
      <vt:lpstr>PowerPoint Presentation</vt:lpstr>
      <vt:lpstr>Background</vt:lpstr>
      <vt:lpstr>Symptoms of Dysgraphia</vt:lpstr>
      <vt:lpstr>PowerPoint Presentation</vt:lpstr>
      <vt:lpstr>PowerPoint Presentation</vt:lpstr>
      <vt:lpstr>PowerPoint Presentation</vt:lpstr>
      <vt:lpstr>Generative Adversarial Networks</vt:lpstr>
      <vt:lpstr>Long Short-Term Memory</vt:lpstr>
      <vt:lpstr>DATA</vt:lpstr>
      <vt:lpstr>Methods</vt:lpstr>
      <vt:lpstr>Tools and Utilities</vt:lpstr>
      <vt:lpstr>Generative Adversarial Network</vt:lpstr>
      <vt:lpstr>Data Structure </vt:lpstr>
      <vt:lpstr>LSTM Training</vt:lpstr>
      <vt:lpstr>Results</vt:lpstr>
      <vt:lpstr>PowerPoint Presentation</vt:lpstr>
      <vt:lpstr>PowerPoint Presentation</vt:lpstr>
      <vt:lpstr>Discussion/ Ethical </vt:lpstr>
      <vt:lpstr>Discussion/Ethical</vt:lpstr>
      <vt:lpstr>Conclusions</vt:lpstr>
      <vt:lpstr>Conclusion</vt:lpstr>
      <vt:lpstr>THANKS!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Neural Networks in Smoothing Handwriting</dc:title>
  <dc:creator>Kimari, Muchigi</dc:creator>
  <cp:lastModifiedBy>Yumei Bennett</cp:lastModifiedBy>
  <cp:revision>739</cp:revision>
  <dcterms:created xsi:type="dcterms:W3CDTF">2021-01-24T17:02:44Z</dcterms:created>
  <dcterms:modified xsi:type="dcterms:W3CDTF">2021-02-09T03:30:56Z</dcterms:modified>
</cp:coreProperties>
</file>